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1960" r:id="rId2"/>
    <p:sldId id="1961" r:id="rId3"/>
    <p:sldId id="1962" r:id="rId4"/>
    <p:sldId id="1959" r:id="rId5"/>
    <p:sldId id="1953" r:id="rId6"/>
    <p:sldId id="1954" r:id="rId7"/>
    <p:sldId id="267" r:id="rId8"/>
    <p:sldId id="257" r:id="rId9"/>
    <p:sldId id="258" r:id="rId10"/>
    <p:sldId id="259" r:id="rId11"/>
    <p:sldId id="260" r:id="rId12"/>
    <p:sldId id="262" r:id="rId13"/>
    <p:sldId id="261" r:id="rId14"/>
    <p:sldId id="263" r:id="rId15"/>
    <p:sldId id="264" r:id="rId16"/>
    <p:sldId id="265" r:id="rId17"/>
    <p:sldId id="266" r:id="rId18"/>
    <p:sldId id="272" r:id="rId19"/>
    <p:sldId id="273" r:id="rId20"/>
    <p:sldId id="269" r:id="rId21"/>
    <p:sldId id="270" r:id="rId22"/>
    <p:sldId id="271" r:id="rId23"/>
    <p:sldId id="268" r:id="rId24"/>
    <p:sldId id="1955" r:id="rId25"/>
    <p:sldId id="1956" r:id="rId26"/>
    <p:sldId id="1957" r:id="rId27"/>
    <p:sldId id="1958" r:id="rId28"/>
  </p:sldIdLst>
  <p:sldSz cx="12284075" cy="110648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0000"/>
    <a:srgbClr val="436699"/>
    <a:srgbClr val="EA57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45"/>
    <p:restoredTop sz="96197"/>
  </p:normalViewPr>
  <p:slideViewPr>
    <p:cSldViewPr snapToGrid="0" snapToObjects="1">
      <p:cViewPr>
        <p:scale>
          <a:sx n="117" d="100"/>
          <a:sy n="117" d="100"/>
        </p:scale>
        <p:origin x="496" y="-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4T10:55:02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267 0 24575,'-3'26'0,"1"1"0,-1-9 0,0 1-453,-1 0 0,0 0 453,-2 3 0,0 1 0,0-1 0,0 0 0,-2 3 0,-1 0-763,0 1 1,0 1 762,2-5 0,1-2 0,-2 1 0,1 2 0,-1 0 0,0-1 0,-2 9 0,-1-3 0,0 2 0,0-2-54,1-5 1,0 0 53,0 1 0,0-2-17,2-4 0,0-1 17,1 2 0,0-2 410,-1 9-410,1-1 1370,1-6-1370,3-4 753,1-4-753,0-1 39,1-2-39,0-1 0,1 1 0,0 0 0,0-2 0,0 0 0,-1 0 0,1-3 0,0 1 0,0-1 0,0-1 0,0 1 0,0-2 0,0 1 0,0 0 0,0-2 0,3 2 0,8 1 0,20 4 0,-5-3 0,3 1 0,13 1 0,6 0-809,-7-2 1,-1 1 0,3 0 808,4-2 0,1 2 0,2-2-1029,-2 1 0,1 0 1,4 0-1,-2 0 1029,-7-1 0,2 0 0,-1 0 0,2 0 0,2 0-667,-2 0 1,1-1 0,2 2-1,0-1 1,0-1 0,-1 1 666,-1-1 0,1 1 0,-1-1 0,0-1 0,2 1 0,-1 0-471,-1 0 1,1-1-1,0 1 1,1-1-1,-1 1 1,0-2-1,0 2 471,-1-2 0,-2 1 0,1 0 0,0 0 0,0-1 0,2 0 0,-1 1-201,0 0 0,3-1 1,-1 1-1,1 0 1,0 0-1,-1-1 1,1 1-1,-2 0 201,5-1 0,-1 0 0,-2 0 0,3 1 0,-2-1 0,1 0 0,0 1-85,-3-1 1,3 0 0,-2 1-1,1-1 1,2 0 0,-3 0 0,1 0-1,-2 0 85,1 0 0,1 0 0,-2 0 0,0 0 0,-1-1 0,1 1 0,1-1-20,-1 1 0,2-1 0,0 1 0,-2 0 1,2-1-1,-2 1 0,-1-1 20,5 1 0,-1 0 0,0 0 0,-1 0 0,-2-1 0,-1 1 163,0 0 0,-1-1 0,-1 1 0,-1-1 1,-1 1-164,3 0 0,-1 1 0,-1-1 0,0 0 0,-2 1 311,1-1 0,-1 1 0,-2-1 1,2 0-312,5 0 0,0 2 0,1-2 0,-3 1 717,8 0 0,0 0 0,-4 0-717,-6 0 0,-1 0 0,-3 1 1704,13-1 1,-4 0-1705,-13-1 0,-3 1 1502,-3 0 1,-3 0-1503,8-1 2961,-16 1-2961,-15-2 508,-10 0 1,2 0 0,-2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4T10:55:06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1410 24575,'4'0'0,"11"-5"0,15-8 0,11-5 0,2 0 0,-19 7 0,0-2-769,3-1 1,-2-3 768,7-5 0,1-5-775,-5 4 1,0-1 0,0-1 774,-1 0 0,-1-1 0,1 1 0,-4 3 0,0-1 0,-1 0 0,-1 1 0,1-1 0,-3 0 0,0 1-208,-1 2 1,-1 0-1,-1 2 208,1-4 0,-2 3 0,-1 2 0,0 0 0,9-10 482,-11 13 0,-1-1-482,8-10 2751,-5 7-2751,-3 5 768,-6 7-768,-3 3 0,-3 8 0,-4 7 0,-8 17 0,2-7 0,-2 1-722,1-3 0,-1 2 1,-1 0 721,0 4 0,0 0 0,0 0 0,2-3 0,-1 1 0,2 0 0,-2 2 0,3 1 0,0-2 0,3-3 0,0-1 0,1 0-294,1 1 1,-1 0 0,2-1 293,-1 6 0,2-2-45,5-1 1,1-2 44,4 8 0,9-6 0,-1-10 2051,3-8-2051,3-4 978,6-4-978,11-6 105,3-4-105,-17 2 0,-1-1 0,1-2 0,0-2-451,2-4 1,-2-3 450,1 0 0,-2-2 0,-5 2 0,-2 0 0,-2 1 0,-2 2 0,-2-4 0,-5 12 0,-8 15 0,-5 19 0,3-7 0,0 0 0,-1 5 0,-1-1 0,4-3 0,-1 0 901,-1 12-901,4-9 0,1-6 0,1-7 0,4-6 0,1-1 0,7-4 0,-1 1 0,2 0 0,-3 1 0,-1 0 0,-3 1 0,-2 2 0,1 3 0,-1 2 0,2 4 0,1 1 0,1 0 0,-1-3 0,1-3 0,1-2 0,3-2 0,1-3 0,5-1 0,0-2 0,2-2 0,0-1 0,-3 1 0,-2 2 0,-6 1 0,-5 4 0,-1 5 0,3 4 0,2 3 0,4-1 0,2-1 0,2-3 0,3-2 0,-3-3 0,4-2 0,-3-2 0,-2-1 0,-4-1 0,-2-1 0,-1 0 0,-1 0 0,-3 6 0,1 2 0,1 9 0,2-2 0,2 1 0,1-4 0,1-2 0,4-3 0,4-1 0,2-1 0,-3-3 0,-1-3 0,4-5 0,5-9 0,-13 7 0,0-1 0,5-9 0,-1-5-1569,-5 1 1,-1-2 0,2-3 1568,-5 7 0,3-2 0,-1-1 0,0-1 0,1 0-738,-1 4 0,0-1 0,1-2 0,-1 0 1,3 1-1,-3 0 0,1-1 738,-1 2 0,0 1 0,-1-1 0,1 1 0,1-1 0,-1-1 0,1 2 0,1-2 0,2-1 0,0 1 0,-1-2 0,1 2 0,-1 2 0,-1 0-417,1-1 0,-1-1 0,-1 4 0,2-1 0,-1 0 417,1-2 0,1-1 0,0 2 0,-2 2-72,5-6 1,-1 4 71,-3 7 0,0 2 2500,10-3-2500,-3 5 5297,-1 5-5297,-11 4 3957,-3 3-3957,-4 4 344,3 11-344,1 17 0,-3-3 0,0 1-648,-3-3 0,1 1 0,-1 0 648,-1 2 0,0-2 0,0 2-796,0-3 0,-2 2 0,1 0 1,0-1 795,0-1 0,-2 0 0,1 0 0,0 1 0,-1 2 0,0 1 0,1-1 0,-1 0-477,0-3 0,-1-2 1,1 0-1,0 0 477,-2 7 0,-1 2 0,1-4 0,2-3 0,0-2 0,0 2-373,0-1 1,1 2 0,-1-2 372,2-1 0,0 0 0,0-1 453,1 5 0,0-1-453,-1-2 0,1-2 1372,1-6 1,1-1-1373,2 13 2266,2-10-2266,3-4 1653,-1-6-1653,5-3 581,2-2-581,11-5 0,8-5 0,12-7 0,-19 4 0,3-2-404,-1-1 1,1 0 403,4-5 0,2-1 0,-2 0 0,0-1 0,0-2 0,-1-1 0,-7 5 0,-3 0 0,-7 4 0,-2 1 0,-3 1 0,-7 7 0,-4 12 0,-2 13 0,0-2 0,1 1 0,-1 2 0,-1 1 159,3 4 1,-1-2-160,2-3 0,0-1 0,1-1 0,2 0 0,7 6 0,1-9 0,2-9 0,0-4 0,4-3 0,2-3 244,3-6 0,0-2-244,5-4 0,-6 3 0,-4 1 0,-7 1 0,-8 12 0,0 10 0,1 6 0,0 4 0,5-4 0,1-4 0,1-6 0,5-3 0,-2-3 0,9-4 0,1 0 0,2-1 0,1 1 0,1 6 0,1 3 0,5 8 0,-3 3 0,-6-2 0,-2 1 0,-4-5 0,0-1 0,-3-6 0,4-3 0,1-4 0,15-10 0,-14 2 0,-1-2 0,1-3 0,1-4-982,-5 1 0,1-2 0,0-2 982,-2 1 0,-2 0 0,1-3 0,1 0-1076,0-1 1,1-2-1,0 0 1,2-1-1,-2 0 1076,-3 3 0,0 1 0,0 0 0,0-1 0,0-1 0,1-1-504,-2 2 1,2 0 0,-1 0 0,0-4-1,-1 3 1,1 0 0,0-2 0,-1 3 503,2-6 0,0 3 0,0-1 0,-1 1 0,1-2 0,-1 1 0,1 0-309,-3 2 1,2 1 0,-2-2 0,1 1 0,0 0 0,0 1 0,-1 0 0,0 0 308,3-4 0,-1 1 0,1 0 0,-1 1 0,-1 0 0,0 3 144,0-1 0,-1 0 0,-1 2 0,-1 2-144,4-5 0,-4 5 2760,-3 9-2760,-6 12 4459,0 10-4459,6 16 0,-3-5 0,0 4-182,-3-4 1,1 2 0,-1-1 181,1 2 0,-2 0 0,0 3 0,0-3 0,-1 1 0,0 0 0,-1 0-548,1 1 1,-2 1 0,0 0 0,1 1 547,1 3 0,-1 1 0,1 1 0,0-2-431,-1-2 0,0-1 0,0 1 1,1-1 430,2 0 0,-1 0 0,1 0 0,0 0-343,3 2 1,-1-1-1,3 0 343,-2 0 0,1 1 0,1-3 1114,-1-4 1,0-1 0,1-1-1115,6 9 0,-1-3 1567,-2-9 0,3-1-1567,0-2 0,2-2 2766,14 5-2766,-1-8 2218,11-4-2218,2-3 521,-12-3 0,-1-1-521,22-3 0,-19 0 0,1-1 0,-4 1 0,-1-1 0,5-1 0,0 1 0,-6 0 0,0 1 0,12-2 0,-11 4 0,-13 3 0,-3 5 0,-3 5 0,1 15 0,-6-10 0,0 3 0,1 2 0,1 1 0,1 0 0,0-1 0,-1-4 0,2 0 0,11 13 0,-1-10 0,1-2 0,-1-6 0,-3-5 0,-4-3 0,-1-2 0,-1-2 0,-2 0 0,-2-3 0,-3-4 0,0 3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B0A96-4C7F-C54D-9B60-B02BB05F95B4}" type="datetimeFigureOut">
              <a:rPr lang="en-US" smtClean="0"/>
              <a:t>5/26/23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6088" y="1143000"/>
            <a:ext cx="3425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781AC-611C-F949-836D-96ADF2CC9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0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6088" y="1143000"/>
            <a:ext cx="34258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How is body size shaping the optimal swimming – bursting performance and recovery performance? Are there any detectable trade-offs from the field study?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04005-638C-6744-867F-3B061C55CA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78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6088" y="1143000"/>
            <a:ext cx="34258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How is body size shaping the optimal swimming – bursting performance and recovery performance? Are there any detectable trade-offs from the field study?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04005-638C-6744-867F-3B061C55CA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47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781AC-611C-F949-836D-96ADF2CC99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12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1306" y="1810849"/>
            <a:ext cx="10441464" cy="3852216"/>
          </a:xfrm>
        </p:spPr>
        <p:txBody>
          <a:bodyPr anchor="b"/>
          <a:lstStyle>
            <a:lvl1pPr algn="ctr">
              <a:defRPr sz="80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5510" y="5811622"/>
            <a:ext cx="9213056" cy="2671449"/>
          </a:xfrm>
        </p:spPr>
        <p:txBody>
          <a:bodyPr/>
          <a:lstStyle>
            <a:lvl1pPr marL="0" indent="0" algn="ctr">
              <a:buNone/>
              <a:defRPr sz="3224"/>
            </a:lvl1pPr>
            <a:lvl2pPr marL="614202" indent="0" algn="ctr">
              <a:buNone/>
              <a:defRPr sz="2687"/>
            </a:lvl2pPr>
            <a:lvl3pPr marL="1228405" indent="0" algn="ctr">
              <a:buNone/>
              <a:defRPr sz="2418"/>
            </a:lvl3pPr>
            <a:lvl4pPr marL="1842607" indent="0" algn="ctr">
              <a:buNone/>
              <a:defRPr sz="2149"/>
            </a:lvl4pPr>
            <a:lvl5pPr marL="2456810" indent="0" algn="ctr">
              <a:buNone/>
              <a:defRPr sz="2149"/>
            </a:lvl5pPr>
            <a:lvl6pPr marL="3071012" indent="0" algn="ctr">
              <a:buNone/>
              <a:defRPr sz="2149"/>
            </a:lvl6pPr>
            <a:lvl7pPr marL="3685215" indent="0" algn="ctr">
              <a:buNone/>
              <a:defRPr sz="2149"/>
            </a:lvl7pPr>
            <a:lvl8pPr marL="4299417" indent="0" algn="ctr">
              <a:buNone/>
              <a:defRPr sz="2149"/>
            </a:lvl8pPr>
            <a:lvl9pPr marL="4913620" indent="0" algn="ctr">
              <a:buNone/>
              <a:defRPr sz="214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0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16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90792" y="589102"/>
            <a:ext cx="2648754" cy="93769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4531" y="589102"/>
            <a:ext cx="7792710" cy="93769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6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1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33" y="2758538"/>
            <a:ext cx="10595015" cy="4602680"/>
          </a:xfrm>
        </p:spPr>
        <p:txBody>
          <a:bodyPr anchor="b"/>
          <a:lstStyle>
            <a:lvl1pPr>
              <a:defRPr sz="80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33" y="7404761"/>
            <a:ext cx="10595015" cy="2420441"/>
          </a:xfrm>
        </p:spPr>
        <p:txBody>
          <a:bodyPr/>
          <a:lstStyle>
            <a:lvl1pPr marL="0" indent="0">
              <a:buNone/>
              <a:defRPr sz="3224">
                <a:solidFill>
                  <a:schemeClr val="tx1"/>
                </a:solidFill>
              </a:defRPr>
            </a:lvl1pPr>
            <a:lvl2pPr marL="614202" indent="0">
              <a:buNone/>
              <a:defRPr sz="2687">
                <a:solidFill>
                  <a:schemeClr val="tx1">
                    <a:tint val="75000"/>
                  </a:schemeClr>
                </a:solidFill>
              </a:defRPr>
            </a:lvl2pPr>
            <a:lvl3pPr marL="1228405" indent="0">
              <a:buNone/>
              <a:defRPr sz="2418">
                <a:solidFill>
                  <a:schemeClr val="tx1">
                    <a:tint val="75000"/>
                  </a:schemeClr>
                </a:solidFill>
              </a:defRPr>
            </a:lvl3pPr>
            <a:lvl4pPr marL="1842607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4pPr>
            <a:lvl5pPr marL="2456810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5pPr>
            <a:lvl6pPr marL="3071012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6pPr>
            <a:lvl7pPr marL="3685215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7pPr>
            <a:lvl8pPr marL="4299417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8pPr>
            <a:lvl9pPr marL="4913620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4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4530" y="2945510"/>
            <a:ext cx="5220732" cy="702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8813" y="2945510"/>
            <a:ext cx="5220732" cy="702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30" y="589104"/>
            <a:ext cx="10595015" cy="21386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131" y="2712432"/>
            <a:ext cx="5196739" cy="1329321"/>
          </a:xfrm>
        </p:spPr>
        <p:txBody>
          <a:bodyPr anchor="b"/>
          <a:lstStyle>
            <a:lvl1pPr marL="0" indent="0">
              <a:buNone/>
              <a:defRPr sz="3224" b="1"/>
            </a:lvl1pPr>
            <a:lvl2pPr marL="614202" indent="0">
              <a:buNone/>
              <a:defRPr sz="2687" b="1"/>
            </a:lvl2pPr>
            <a:lvl3pPr marL="1228405" indent="0">
              <a:buNone/>
              <a:defRPr sz="2418" b="1"/>
            </a:lvl3pPr>
            <a:lvl4pPr marL="1842607" indent="0">
              <a:buNone/>
              <a:defRPr sz="2149" b="1"/>
            </a:lvl4pPr>
            <a:lvl5pPr marL="2456810" indent="0">
              <a:buNone/>
              <a:defRPr sz="2149" b="1"/>
            </a:lvl5pPr>
            <a:lvl6pPr marL="3071012" indent="0">
              <a:buNone/>
              <a:defRPr sz="2149" b="1"/>
            </a:lvl6pPr>
            <a:lvl7pPr marL="3685215" indent="0">
              <a:buNone/>
              <a:defRPr sz="2149" b="1"/>
            </a:lvl7pPr>
            <a:lvl8pPr marL="4299417" indent="0">
              <a:buNone/>
              <a:defRPr sz="2149" b="1"/>
            </a:lvl8pPr>
            <a:lvl9pPr marL="4913620" indent="0">
              <a:buNone/>
              <a:defRPr sz="214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6131" y="4041753"/>
            <a:ext cx="5196739" cy="5944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814" y="2712432"/>
            <a:ext cx="5222332" cy="1329321"/>
          </a:xfrm>
        </p:spPr>
        <p:txBody>
          <a:bodyPr anchor="b"/>
          <a:lstStyle>
            <a:lvl1pPr marL="0" indent="0">
              <a:buNone/>
              <a:defRPr sz="3224" b="1"/>
            </a:lvl1pPr>
            <a:lvl2pPr marL="614202" indent="0">
              <a:buNone/>
              <a:defRPr sz="2687" b="1"/>
            </a:lvl2pPr>
            <a:lvl3pPr marL="1228405" indent="0">
              <a:buNone/>
              <a:defRPr sz="2418" b="1"/>
            </a:lvl3pPr>
            <a:lvl4pPr marL="1842607" indent="0">
              <a:buNone/>
              <a:defRPr sz="2149" b="1"/>
            </a:lvl4pPr>
            <a:lvl5pPr marL="2456810" indent="0">
              <a:buNone/>
              <a:defRPr sz="2149" b="1"/>
            </a:lvl5pPr>
            <a:lvl6pPr marL="3071012" indent="0">
              <a:buNone/>
              <a:defRPr sz="2149" b="1"/>
            </a:lvl6pPr>
            <a:lvl7pPr marL="3685215" indent="0">
              <a:buNone/>
              <a:defRPr sz="2149" b="1"/>
            </a:lvl7pPr>
            <a:lvl8pPr marL="4299417" indent="0">
              <a:buNone/>
              <a:defRPr sz="2149" b="1"/>
            </a:lvl8pPr>
            <a:lvl9pPr marL="4913620" indent="0">
              <a:buNone/>
              <a:defRPr sz="214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814" y="4041753"/>
            <a:ext cx="5222332" cy="5944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5/26/23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6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5/26/23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0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5/26/23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9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30" y="737658"/>
            <a:ext cx="3961934" cy="2581804"/>
          </a:xfrm>
        </p:spPr>
        <p:txBody>
          <a:bodyPr anchor="b"/>
          <a:lstStyle>
            <a:lvl1pPr>
              <a:defRPr sz="4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2332" y="1593139"/>
            <a:ext cx="6218813" cy="7863233"/>
          </a:xfrm>
        </p:spPr>
        <p:txBody>
          <a:bodyPr/>
          <a:lstStyle>
            <a:lvl1pPr>
              <a:defRPr sz="4299"/>
            </a:lvl1pPr>
            <a:lvl2pPr>
              <a:defRPr sz="3762"/>
            </a:lvl2pPr>
            <a:lvl3pPr>
              <a:defRPr sz="3224"/>
            </a:lvl3pPr>
            <a:lvl4pPr>
              <a:defRPr sz="2687"/>
            </a:lvl4pPr>
            <a:lvl5pPr>
              <a:defRPr sz="2687"/>
            </a:lvl5pPr>
            <a:lvl6pPr>
              <a:defRPr sz="2687"/>
            </a:lvl6pPr>
            <a:lvl7pPr>
              <a:defRPr sz="2687"/>
            </a:lvl7pPr>
            <a:lvl8pPr>
              <a:defRPr sz="2687"/>
            </a:lvl8pPr>
            <a:lvl9pPr>
              <a:defRPr sz="268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130" y="3319462"/>
            <a:ext cx="3961934" cy="6149715"/>
          </a:xfrm>
        </p:spPr>
        <p:txBody>
          <a:bodyPr/>
          <a:lstStyle>
            <a:lvl1pPr marL="0" indent="0">
              <a:buNone/>
              <a:defRPr sz="2149"/>
            </a:lvl1pPr>
            <a:lvl2pPr marL="614202" indent="0">
              <a:buNone/>
              <a:defRPr sz="1881"/>
            </a:lvl2pPr>
            <a:lvl3pPr marL="1228405" indent="0">
              <a:buNone/>
              <a:defRPr sz="1612"/>
            </a:lvl3pPr>
            <a:lvl4pPr marL="1842607" indent="0">
              <a:buNone/>
              <a:defRPr sz="1343"/>
            </a:lvl4pPr>
            <a:lvl5pPr marL="2456810" indent="0">
              <a:buNone/>
              <a:defRPr sz="1343"/>
            </a:lvl5pPr>
            <a:lvl6pPr marL="3071012" indent="0">
              <a:buNone/>
              <a:defRPr sz="1343"/>
            </a:lvl6pPr>
            <a:lvl7pPr marL="3685215" indent="0">
              <a:buNone/>
              <a:defRPr sz="1343"/>
            </a:lvl7pPr>
            <a:lvl8pPr marL="4299417" indent="0">
              <a:buNone/>
              <a:defRPr sz="1343"/>
            </a:lvl8pPr>
            <a:lvl9pPr marL="4913620" indent="0">
              <a:buNone/>
              <a:defRPr sz="13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41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30" y="737658"/>
            <a:ext cx="3961934" cy="2581804"/>
          </a:xfrm>
        </p:spPr>
        <p:txBody>
          <a:bodyPr anchor="b"/>
          <a:lstStyle>
            <a:lvl1pPr>
              <a:defRPr sz="4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22332" y="1593139"/>
            <a:ext cx="6218813" cy="7863233"/>
          </a:xfrm>
        </p:spPr>
        <p:txBody>
          <a:bodyPr anchor="t"/>
          <a:lstStyle>
            <a:lvl1pPr marL="0" indent="0">
              <a:buNone/>
              <a:defRPr sz="4299"/>
            </a:lvl1pPr>
            <a:lvl2pPr marL="614202" indent="0">
              <a:buNone/>
              <a:defRPr sz="3762"/>
            </a:lvl2pPr>
            <a:lvl3pPr marL="1228405" indent="0">
              <a:buNone/>
              <a:defRPr sz="3224"/>
            </a:lvl3pPr>
            <a:lvl4pPr marL="1842607" indent="0">
              <a:buNone/>
              <a:defRPr sz="2687"/>
            </a:lvl4pPr>
            <a:lvl5pPr marL="2456810" indent="0">
              <a:buNone/>
              <a:defRPr sz="2687"/>
            </a:lvl5pPr>
            <a:lvl6pPr marL="3071012" indent="0">
              <a:buNone/>
              <a:defRPr sz="2687"/>
            </a:lvl6pPr>
            <a:lvl7pPr marL="3685215" indent="0">
              <a:buNone/>
              <a:defRPr sz="2687"/>
            </a:lvl7pPr>
            <a:lvl8pPr marL="4299417" indent="0">
              <a:buNone/>
              <a:defRPr sz="2687"/>
            </a:lvl8pPr>
            <a:lvl9pPr marL="4913620" indent="0">
              <a:buNone/>
              <a:defRPr sz="268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130" y="3319462"/>
            <a:ext cx="3961934" cy="6149715"/>
          </a:xfrm>
        </p:spPr>
        <p:txBody>
          <a:bodyPr/>
          <a:lstStyle>
            <a:lvl1pPr marL="0" indent="0">
              <a:buNone/>
              <a:defRPr sz="2149"/>
            </a:lvl1pPr>
            <a:lvl2pPr marL="614202" indent="0">
              <a:buNone/>
              <a:defRPr sz="1881"/>
            </a:lvl2pPr>
            <a:lvl3pPr marL="1228405" indent="0">
              <a:buNone/>
              <a:defRPr sz="1612"/>
            </a:lvl3pPr>
            <a:lvl4pPr marL="1842607" indent="0">
              <a:buNone/>
              <a:defRPr sz="1343"/>
            </a:lvl4pPr>
            <a:lvl5pPr marL="2456810" indent="0">
              <a:buNone/>
              <a:defRPr sz="1343"/>
            </a:lvl5pPr>
            <a:lvl6pPr marL="3071012" indent="0">
              <a:buNone/>
              <a:defRPr sz="1343"/>
            </a:lvl6pPr>
            <a:lvl7pPr marL="3685215" indent="0">
              <a:buNone/>
              <a:defRPr sz="1343"/>
            </a:lvl7pPr>
            <a:lvl8pPr marL="4299417" indent="0">
              <a:buNone/>
              <a:defRPr sz="1343"/>
            </a:lvl8pPr>
            <a:lvl9pPr marL="4913620" indent="0">
              <a:buNone/>
              <a:defRPr sz="13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85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4530" y="589104"/>
            <a:ext cx="10595015" cy="2138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530" y="2945510"/>
            <a:ext cx="10595015" cy="702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4530" y="10255502"/>
            <a:ext cx="2763917" cy="589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6EFDE-9FAE-0445-AA45-AD8ECF1E728A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9100" y="10255502"/>
            <a:ext cx="4145875" cy="589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5628" y="10255502"/>
            <a:ext cx="2763917" cy="589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2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28405" rtl="0" eaLnBrk="1" latinLnBrk="0" hangingPunct="1">
        <a:lnSpc>
          <a:spcPct val="90000"/>
        </a:lnSpc>
        <a:spcBef>
          <a:spcPct val="0"/>
        </a:spcBef>
        <a:buNone/>
        <a:defRPr sz="59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7101" indent="-307101" algn="l" defTabSz="1228405" rtl="0" eaLnBrk="1" latinLnBrk="0" hangingPunct="1">
        <a:lnSpc>
          <a:spcPct val="90000"/>
        </a:lnSpc>
        <a:spcBef>
          <a:spcPts val="1343"/>
        </a:spcBef>
        <a:buFont typeface="Arial" panose="020B0604020202020204" pitchFamily="34" charset="0"/>
        <a:buChar char="•"/>
        <a:defRPr sz="3762" kern="1200">
          <a:solidFill>
            <a:schemeClr val="tx1"/>
          </a:solidFill>
          <a:latin typeface="+mn-lt"/>
          <a:ea typeface="+mn-ea"/>
          <a:cs typeface="+mn-cs"/>
        </a:defRPr>
      </a:lvl1pPr>
      <a:lvl2pPr marL="921304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3224" kern="1200">
          <a:solidFill>
            <a:schemeClr val="tx1"/>
          </a:solidFill>
          <a:latin typeface="+mn-lt"/>
          <a:ea typeface="+mn-ea"/>
          <a:cs typeface="+mn-cs"/>
        </a:defRPr>
      </a:lvl2pPr>
      <a:lvl3pPr marL="1535506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687" kern="1200">
          <a:solidFill>
            <a:schemeClr val="tx1"/>
          </a:solidFill>
          <a:latin typeface="+mn-lt"/>
          <a:ea typeface="+mn-ea"/>
          <a:cs typeface="+mn-cs"/>
        </a:defRPr>
      </a:lvl3pPr>
      <a:lvl4pPr marL="2149709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4pPr>
      <a:lvl5pPr marL="2763911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5pPr>
      <a:lvl6pPr marL="3378114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6pPr>
      <a:lvl7pPr marL="3992316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7pPr>
      <a:lvl8pPr marL="4606519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8pPr>
      <a:lvl9pPr marL="5220721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1pPr>
      <a:lvl2pPr marL="614202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2pPr>
      <a:lvl3pPr marL="1228405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3pPr>
      <a:lvl4pPr marL="1842607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4pPr>
      <a:lvl5pPr marL="2456810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5pPr>
      <a:lvl6pPr marL="3071012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6pPr>
      <a:lvl7pPr marL="3685215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7pPr>
      <a:lvl8pPr marL="4299417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8pPr>
      <a:lvl9pPr marL="4913620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18" Type="http://schemas.openxmlformats.org/officeDocument/2006/relationships/image" Target="../media/image350.png"/><Relationship Id="rId3" Type="http://schemas.openxmlformats.org/officeDocument/2006/relationships/image" Target="../media/image37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17" Type="http://schemas.openxmlformats.org/officeDocument/2006/relationships/image" Target="../media/image340.png"/><Relationship Id="rId2" Type="http://schemas.openxmlformats.org/officeDocument/2006/relationships/image" Target="../media/image36.png"/><Relationship Id="rId16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39.png"/><Relationship Id="rId15" Type="http://schemas.openxmlformats.org/officeDocument/2006/relationships/image" Target="../media/image320.png"/><Relationship Id="rId10" Type="http://schemas.openxmlformats.org/officeDocument/2006/relationships/image" Target="../media/image270.png"/><Relationship Id="rId19" Type="http://schemas.openxmlformats.org/officeDocument/2006/relationships/image" Target="../media/image360.png"/><Relationship Id="rId4" Type="http://schemas.openxmlformats.org/officeDocument/2006/relationships/image" Target="../media/image38.png"/><Relationship Id="rId9" Type="http://schemas.openxmlformats.org/officeDocument/2006/relationships/image" Target="../media/image260.png"/><Relationship Id="rId14" Type="http://schemas.openxmlformats.org/officeDocument/2006/relationships/image" Target="../media/image3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2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65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41.png"/><Relationship Id="rId1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9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10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7991F4D-42E8-DE02-D084-B84D2D39C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27" y="1219230"/>
            <a:ext cx="7315200" cy="731520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8F5DBD3-5000-C992-5A03-FD5FDA0D8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60" t="44756" r="40960" b="43339"/>
          <a:stretch/>
        </p:blipFill>
        <p:spPr>
          <a:xfrm>
            <a:off x="3618809" y="3295291"/>
            <a:ext cx="1056706" cy="9661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A2A543-7992-36BC-083C-E64FEAFD6499}"/>
              </a:ext>
            </a:extLst>
          </p:cNvPr>
          <p:cNvCxnSpPr>
            <a:cxnSpLocks/>
          </p:cNvCxnSpPr>
          <p:nvPr/>
        </p:nvCxnSpPr>
        <p:spPr>
          <a:xfrm>
            <a:off x="5527040" y="4358640"/>
            <a:ext cx="0" cy="81280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7C22A7-74FC-3BD8-E6E0-47627DB3C993}"/>
              </a:ext>
            </a:extLst>
          </p:cNvPr>
          <p:cNvCxnSpPr>
            <a:cxnSpLocks/>
          </p:cNvCxnSpPr>
          <p:nvPr/>
        </p:nvCxnSpPr>
        <p:spPr>
          <a:xfrm>
            <a:off x="5801360" y="4358640"/>
            <a:ext cx="210048" cy="51819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7687533-B319-DA9B-F302-F29F56F0440D}"/>
              </a:ext>
            </a:extLst>
          </p:cNvPr>
          <p:cNvCxnSpPr>
            <a:cxnSpLocks/>
          </p:cNvCxnSpPr>
          <p:nvPr/>
        </p:nvCxnSpPr>
        <p:spPr>
          <a:xfrm>
            <a:off x="6011408" y="4876830"/>
            <a:ext cx="2511519" cy="29461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BA9022-9705-4A22-1518-8D36068E9153}"/>
              </a:ext>
            </a:extLst>
          </p:cNvPr>
          <p:cNvSpPr txBox="1"/>
          <p:nvPr/>
        </p:nvSpPr>
        <p:spPr>
          <a:xfrm>
            <a:off x="1923391" y="3989308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BURST (anerobic)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E5CCA5-63AE-E335-E736-2C6998C64293}"/>
              </a:ext>
            </a:extLst>
          </p:cNvPr>
          <p:cNvSpPr txBox="1"/>
          <p:nvPr/>
        </p:nvSpPr>
        <p:spPr>
          <a:xfrm>
            <a:off x="6141698" y="1513840"/>
            <a:ext cx="2250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UNSTEADY</a:t>
            </a:r>
          </a:p>
          <a:p>
            <a:pPr algn="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(anaerobic, and aerobic)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4E5C7-4E82-759E-CFAE-177045C3B7D6}"/>
              </a:ext>
            </a:extLst>
          </p:cNvPr>
          <p:cNvSpPr txBox="1"/>
          <p:nvPr/>
        </p:nvSpPr>
        <p:spPr>
          <a:xfrm>
            <a:off x="3729828" y="5239172"/>
            <a:ext cx="101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STEADY (aerobic)</a:t>
            </a:r>
          </a:p>
        </p:txBody>
      </p:sp>
    </p:spTree>
    <p:extLst>
      <p:ext uri="{BB962C8B-B14F-4D97-AF65-F5344CB8AC3E}">
        <p14:creationId xmlns:p14="http://schemas.microsoft.com/office/powerpoint/2010/main" val="4255882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2BB5E4-EB5E-BB4A-9D98-C77E494D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05" y="2143355"/>
            <a:ext cx="2376566" cy="681228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81BBE33A-22CD-144F-BFF7-7D4FD2C0A398}"/>
              </a:ext>
            </a:extLst>
          </p:cNvPr>
          <p:cNvSpPr/>
          <p:nvPr/>
        </p:nvSpPr>
        <p:spPr>
          <a:xfrm rot="21298064">
            <a:off x="3413489" y="2370045"/>
            <a:ext cx="115755" cy="382981"/>
          </a:xfrm>
          <a:prstGeom prst="rightBrace">
            <a:avLst>
              <a:gd name="adj1" fmla="val 4435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A1851F3-778B-6C4A-97F9-944754FB6D29}"/>
              </a:ext>
            </a:extLst>
          </p:cNvPr>
          <p:cNvSpPr/>
          <p:nvPr/>
        </p:nvSpPr>
        <p:spPr>
          <a:xfrm rot="21298064">
            <a:off x="3429533" y="2823258"/>
            <a:ext cx="126195" cy="264419"/>
          </a:xfrm>
          <a:prstGeom prst="rightBrace">
            <a:avLst>
              <a:gd name="adj1" fmla="val 4435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0B2B8A-3678-CA42-A4CA-38B1040813D7}"/>
              </a:ext>
            </a:extLst>
          </p:cNvPr>
          <p:cNvCxnSpPr>
            <a:cxnSpLocks/>
          </p:cNvCxnSpPr>
          <p:nvPr/>
        </p:nvCxnSpPr>
        <p:spPr>
          <a:xfrm flipV="1">
            <a:off x="3443014" y="2691773"/>
            <a:ext cx="312837" cy="8474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AEF5F3-C125-CB40-8785-A1ACBC3FC889}"/>
              </a:ext>
            </a:extLst>
          </p:cNvPr>
          <p:cNvCxnSpPr>
            <a:cxnSpLocks/>
          </p:cNvCxnSpPr>
          <p:nvPr/>
        </p:nvCxnSpPr>
        <p:spPr>
          <a:xfrm>
            <a:off x="3538730" y="2561534"/>
            <a:ext cx="188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7C6540-049D-8E40-A44A-63D182F0146B}"/>
              </a:ext>
            </a:extLst>
          </p:cNvPr>
          <p:cNvSpPr txBox="1"/>
          <p:nvPr/>
        </p:nvSpPr>
        <p:spPr>
          <a:xfrm>
            <a:off x="3817027" y="2818231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masou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57CD6E-72FE-6141-94F4-60FF71F48A00}"/>
              </a:ext>
            </a:extLst>
          </p:cNvPr>
          <p:cNvCxnSpPr>
            <a:cxnSpLocks/>
          </p:cNvCxnSpPr>
          <p:nvPr/>
        </p:nvCxnSpPr>
        <p:spPr>
          <a:xfrm>
            <a:off x="3567082" y="2955466"/>
            <a:ext cx="2924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B7BC53-0325-064B-8272-EDDE08228209}"/>
              </a:ext>
            </a:extLst>
          </p:cNvPr>
          <p:cNvSpPr txBox="1"/>
          <p:nvPr/>
        </p:nvSpPr>
        <p:spPr>
          <a:xfrm>
            <a:off x="3727498" y="23880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kisutch,</a:t>
            </a:r>
          </a:p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nerka combined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B28440-ED9F-634C-A68D-0AAC3AF8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077" y="2241322"/>
            <a:ext cx="654050" cy="14795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E0A468-1A5A-FF47-BFD4-5CDB31989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872" y="3692598"/>
            <a:ext cx="177375" cy="1547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748946-4F07-FE49-9516-130261B42265}"/>
              </a:ext>
            </a:extLst>
          </p:cNvPr>
          <p:cNvSpPr txBox="1"/>
          <p:nvPr/>
        </p:nvSpPr>
        <p:spPr>
          <a:xfrm>
            <a:off x="2243813" y="3645374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reported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D0B9D0-1A77-C349-999E-72EFA2408E04}"/>
              </a:ext>
            </a:extLst>
          </p:cNvPr>
          <p:cNvSpPr txBox="1"/>
          <p:nvPr/>
        </p:nvSpPr>
        <p:spPr>
          <a:xfrm rot="16200000">
            <a:off x="117280" y="7906325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All species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B59671-2852-3743-AE54-50F6BC46F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701" y="2103437"/>
            <a:ext cx="9277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14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5ED7E6D-AA52-E84A-8E73-AC5D712B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39" y="2588285"/>
            <a:ext cx="4201041" cy="3126356"/>
          </a:xfrm>
          <a:prstGeom prst="rect">
            <a:avLst/>
          </a:prstGeom>
        </p:spPr>
      </p:pic>
      <p:pic>
        <p:nvPicPr>
          <p:cNvPr id="3" name="Picture 2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EFC2F8C1-CAFE-5541-A0BE-6ADC0DA3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39" y="5785642"/>
            <a:ext cx="4709160" cy="269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35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06022-B6D2-404E-A847-F288889F4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60" y="2211387"/>
            <a:ext cx="5755079" cy="389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36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6C9F04-0067-F244-AE0D-E10483C98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971" y="2708272"/>
            <a:ext cx="3665711" cy="31544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DDA245-E788-6446-8307-2877A41EA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359" y="4538152"/>
            <a:ext cx="1409700" cy="736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195E-1781-3E40-87C8-B69C621D422E}"/>
              </a:ext>
            </a:extLst>
          </p:cNvPr>
          <p:cNvSpPr txBox="1"/>
          <p:nvPr/>
        </p:nvSpPr>
        <p:spPr>
          <a:xfrm>
            <a:off x="6520143" y="5862691"/>
            <a:ext cx="2843514" cy="431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 </a:t>
            </a:r>
            <a:r>
              <a:rPr lang="en-US" sz="1800" b="1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Weight = </a:t>
            </a:r>
            <a:r>
              <a:rPr lang="en-US" sz="1800" b="1" i="1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a * </a:t>
            </a:r>
            <a:r>
              <a:rPr lang="en-US" sz="1800" b="1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Length</a:t>
            </a:r>
            <a:r>
              <a:rPr lang="en-US" sz="1800" b="1" i="1" baseline="30000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b</a:t>
            </a:r>
            <a:r>
              <a:rPr lang="en-US" b="1" dirty="0"/>
              <a:t>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19BEF79-3780-D046-A514-1AD9C9E43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660590"/>
              </p:ext>
            </p:extLst>
          </p:nvPr>
        </p:nvGraphicFramePr>
        <p:xfrm>
          <a:off x="6142037" y="6301967"/>
          <a:ext cx="3302644" cy="129673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88297">
                  <a:extLst>
                    <a:ext uri="{9D8B030D-6E8A-4147-A177-3AD203B41FA5}">
                      <a16:colId xmlns:a16="http://schemas.microsoft.com/office/drawing/2014/main" val="1142642196"/>
                    </a:ext>
                  </a:extLst>
                </a:gridCol>
                <a:gridCol w="1039796">
                  <a:extLst>
                    <a:ext uri="{9D8B030D-6E8A-4147-A177-3AD203B41FA5}">
                      <a16:colId xmlns:a16="http://schemas.microsoft.com/office/drawing/2014/main" val="2084606125"/>
                    </a:ext>
                  </a:extLst>
                </a:gridCol>
                <a:gridCol w="974551">
                  <a:extLst>
                    <a:ext uri="{9D8B030D-6E8A-4147-A177-3AD203B41FA5}">
                      <a16:colId xmlns:a16="http://schemas.microsoft.com/office/drawing/2014/main" val="1265273081"/>
                    </a:ext>
                  </a:extLst>
                </a:gridCol>
              </a:tblGrid>
              <a:tr h="2510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 </a:t>
                      </a:r>
                      <a:endParaRPr lang="en-US" sz="1200" b="1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</a:t>
                      </a:r>
                      <a:endParaRPr lang="en-US" sz="1200" b="1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7527581"/>
                  </a:ext>
                </a:extLst>
              </a:tr>
              <a:tr h="2700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O. nerka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= 0.01555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= 2.95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0292293"/>
                  </a:ext>
                </a:extLst>
              </a:tr>
              <a:tr h="2539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Salmo salar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= 0.01047</a:t>
                      </a:r>
                      <a:endParaRPr lang="en-U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= 3.02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3372962"/>
                  </a:ext>
                </a:extLst>
              </a:tr>
              <a:tr h="2834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O. tshawytscha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= 0.01333</a:t>
                      </a:r>
                      <a:endParaRPr lang="en-U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= 3.00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7993274"/>
                  </a:ext>
                </a:extLst>
              </a:tr>
              <a:tr h="23824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O. mykiss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= 0.00955</a:t>
                      </a:r>
                      <a:endParaRPr lang="en-U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= 3.03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331454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A1A74F8-A6FE-C04E-BEC7-E2B7FCB58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22" y="2777205"/>
            <a:ext cx="5377211" cy="526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25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1C896C-672C-814B-BFF8-CBE6D9F8C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23"/>
          <a:stretch/>
        </p:blipFill>
        <p:spPr>
          <a:xfrm>
            <a:off x="313127" y="2103437"/>
            <a:ext cx="563357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1B3CC9-3DD7-1247-AEEE-50464D927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007" y="2090600"/>
            <a:ext cx="3121404" cy="687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7E1DC8-F7C3-CB41-9B27-246081C4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728" y="7047602"/>
            <a:ext cx="593176" cy="1161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2697EC-2890-B248-AA4B-9264D98DB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727" y="7050749"/>
            <a:ext cx="738468" cy="1190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C38405-3E04-E146-8B55-9608DA6FC509}"/>
                  </a:ext>
                </a:extLst>
              </p:cNvPr>
              <p:cNvSpPr txBox="1"/>
              <p:nvPr/>
            </p:nvSpPr>
            <p:spPr>
              <a:xfrm>
                <a:off x="5754194" y="2103437"/>
                <a:ext cx="172003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83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: 75.79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(45.5, 96.52) 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C38405-3E04-E146-8B55-9608DA6FC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94" y="2103437"/>
                <a:ext cx="1720031" cy="954107"/>
              </a:xfrm>
              <a:prstGeom prst="rect">
                <a:avLst/>
              </a:prstGeom>
              <a:blipFill>
                <a:blip r:embed="rId6"/>
                <a:stretch>
                  <a:fillRect l="-1471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5E5B41-4C9B-C845-B22E-F7D87C1BE8B8}"/>
                  </a:ext>
                </a:extLst>
              </p:cNvPr>
              <p:cNvSpPr txBox="1"/>
              <p:nvPr/>
            </p:nvSpPr>
            <p:spPr>
              <a:xfrm>
                <a:off x="5754195" y="2864785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578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59.44 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(29, 75.57)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5E5B41-4C9B-C845-B22E-F7D87C1BE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95" y="2864785"/>
                <a:ext cx="1516812" cy="738664"/>
              </a:xfrm>
              <a:prstGeom prst="rect">
                <a:avLst/>
              </a:prstGeom>
              <a:blipFill>
                <a:blip r:embed="rId7"/>
                <a:stretch>
                  <a:fillRect l="-1667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D0AA72-B67D-514B-B380-65E81760581D}"/>
                  </a:ext>
                </a:extLst>
              </p:cNvPr>
              <p:cNvSpPr txBox="1"/>
              <p:nvPr/>
            </p:nvSpPr>
            <p:spPr>
              <a:xfrm>
                <a:off x="5769637" y="3729091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71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59.60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(35.56, 68.7)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D0AA72-B67D-514B-B380-65E817605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637" y="3729091"/>
                <a:ext cx="1516812" cy="738664"/>
              </a:xfrm>
              <a:prstGeom prst="rect">
                <a:avLst/>
              </a:prstGeom>
              <a:blipFill>
                <a:blip r:embed="rId8"/>
                <a:stretch>
                  <a:fillRect l="-1667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36A32-8221-5741-B517-0A1FDC15C7BD}"/>
                  </a:ext>
                </a:extLst>
              </p:cNvPr>
              <p:cNvSpPr txBox="1"/>
              <p:nvPr/>
            </p:nvSpPr>
            <p:spPr>
              <a:xfrm>
                <a:off x="5754195" y="4572321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138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58.67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(49.8, 71.4)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36A32-8221-5741-B517-0A1FDC15C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95" y="4572321"/>
                <a:ext cx="1516812" cy="738664"/>
              </a:xfrm>
              <a:prstGeom prst="rect">
                <a:avLst/>
              </a:prstGeom>
              <a:blipFill>
                <a:blip r:embed="rId9"/>
                <a:stretch>
                  <a:fillRect l="-1667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91F58E-C91C-1F4B-87CF-CA02149E585D}"/>
                  </a:ext>
                </a:extLst>
              </p:cNvPr>
              <p:cNvSpPr txBox="1"/>
              <p:nvPr/>
            </p:nvSpPr>
            <p:spPr>
              <a:xfrm>
                <a:off x="5798085" y="5394113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216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52.36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(46.1, 79.6)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91F58E-C91C-1F4B-87CF-CA02149E5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085" y="5394113"/>
                <a:ext cx="1516812" cy="738664"/>
              </a:xfrm>
              <a:prstGeom prst="rect">
                <a:avLst/>
              </a:prstGeom>
              <a:blipFill>
                <a:blip r:embed="rId10"/>
                <a:stretch>
                  <a:fillRect l="-83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87729C-F09B-D440-A91E-2CC362E282A3}"/>
                  </a:ext>
                </a:extLst>
              </p:cNvPr>
              <p:cNvSpPr txBox="1"/>
              <p:nvPr/>
            </p:nvSpPr>
            <p:spPr>
              <a:xfrm>
                <a:off x="5754195" y="6154216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134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40.42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(30.1, 81.28)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87729C-F09B-D440-A91E-2CC362E28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95" y="6154216"/>
                <a:ext cx="1516812" cy="738664"/>
              </a:xfrm>
              <a:prstGeom prst="rect">
                <a:avLst/>
              </a:prstGeom>
              <a:blipFill>
                <a:blip r:embed="rId11"/>
                <a:stretch>
                  <a:fillRect l="-1667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61D33C-B449-2945-A959-2E25CD637AE6}"/>
                  </a:ext>
                </a:extLst>
              </p:cNvPr>
              <p:cNvSpPr txBox="1"/>
              <p:nvPr/>
            </p:nvSpPr>
            <p:spPr>
              <a:xfrm>
                <a:off x="5798085" y="7047602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253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45.29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(34, 64)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61D33C-B449-2945-A959-2E25CD637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085" y="7047602"/>
                <a:ext cx="1516812" cy="738664"/>
              </a:xfrm>
              <a:prstGeom prst="rect">
                <a:avLst/>
              </a:prstGeom>
              <a:blipFill>
                <a:blip r:embed="rId12"/>
                <a:stretch>
                  <a:fillRect l="-83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978010-AF61-204D-A666-23E7139C5694}"/>
                  </a:ext>
                </a:extLst>
              </p:cNvPr>
              <p:cNvSpPr txBox="1"/>
              <p:nvPr/>
            </p:nvSpPr>
            <p:spPr>
              <a:xfrm>
                <a:off x="10156014" y="2090600"/>
                <a:ext cx="151681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82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12.23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(8, 20)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978010-AF61-204D-A666-23E7139C5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2090600"/>
                <a:ext cx="1516812" cy="954107"/>
              </a:xfrm>
              <a:prstGeom prst="rect">
                <a:avLst/>
              </a:prstGeom>
              <a:blipFill>
                <a:blip r:embed="rId13"/>
                <a:stretch>
                  <a:fillRect l="-826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BF9CF9-7285-5A4F-8BAC-81A9792DFEFE}"/>
                  </a:ext>
                </a:extLst>
              </p:cNvPr>
              <p:cNvSpPr txBox="1"/>
              <p:nvPr/>
            </p:nvSpPr>
            <p:spPr>
              <a:xfrm>
                <a:off x="10156014" y="2851948"/>
                <a:ext cx="151681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587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16.36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(10, 26)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BF9CF9-7285-5A4F-8BAC-81A9792DF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2851948"/>
                <a:ext cx="1516812" cy="954107"/>
              </a:xfrm>
              <a:prstGeom prst="rect">
                <a:avLst/>
              </a:prstGeom>
              <a:blipFill>
                <a:blip r:embed="rId14"/>
                <a:stretch>
                  <a:fillRect l="-826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56D30D-71CD-DE49-9D1A-67EF25E72644}"/>
                  </a:ext>
                </a:extLst>
              </p:cNvPr>
              <p:cNvSpPr txBox="1"/>
              <p:nvPr/>
            </p:nvSpPr>
            <p:spPr>
              <a:xfrm>
                <a:off x="10156014" y="3610149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64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11.83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(9, 19)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56D30D-71CD-DE49-9D1A-67EF25E72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3610149"/>
                <a:ext cx="1516812" cy="738664"/>
              </a:xfrm>
              <a:prstGeom prst="rect">
                <a:avLst/>
              </a:prstGeom>
              <a:blipFill>
                <a:blip r:embed="rId15"/>
                <a:stretch>
                  <a:fillRect l="-826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50D365-613C-4040-AA68-4D4C89FA6AC1}"/>
                  </a:ext>
                </a:extLst>
              </p:cNvPr>
              <p:cNvSpPr txBox="1"/>
              <p:nvPr/>
            </p:nvSpPr>
            <p:spPr>
              <a:xfrm>
                <a:off x="10156014" y="4401080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145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11.64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(5, 19)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50D365-613C-4040-AA68-4D4C89FA6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4401080"/>
                <a:ext cx="1516812" cy="738664"/>
              </a:xfrm>
              <a:prstGeom prst="rect">
                <a:avLst/>
              </a:prstGeom>
              <a:blipFill>
                <a:blip r:embed="rId16"/>
                <a:stretch>
                  <a:fillRect l="-826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2DF468-89E0-774D-8F70-1B5DDD7F5EE4}"/>
                  </a:ext>
                </a:extLst>
              </p:cNvPr>
              <p:cNvSpPr txBox="1"/>
              <p:nvPr/>
            </p:nvSpPr>
            <p:spPr>
              <a:xfrm>
                <a:off x="10156014" y="5253605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216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16.00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(7, 28)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2DF468-89E0-774D-8F70-1B5DDD7F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5253605"/>
                <a:ext cx="1516812" cy="738664"/>
              </a:xfrm>
              <a:prstGeom prst="rect">
                <a:avLst/>
              </a:prstGeom>
              <a:blipFill>
                <a:blip r:embed="rId17"/>
                <a:stretch>
                  <a:fillRect l="-826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5A53CA-84B2-CE4D-8C13-9BE771A87A7F}"/>
                  </a:ext>
                </a:extLst>
              </p:cNvPr>
              <p:cNvSpPr txBox="1"/>
              <p:nvPr/>
            </p:nvSpPr>
            <p:spPr>
              <a:xfrm>
                <a:off x="10156014" y="6141379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134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10.66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(6, 19)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5A53CA-84B2-CE4D-8C13-9BE771A87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6141379"/>
                <a:ext cx="1516812" cy="738664"/>
              </a:xfrm>
              <a:prstGeom prst="rect">
                <a:avLst/>
              </a:prstGeom>
              <a:blipFill>
                <a:blip r:embed="rId18"/>
                <a:stretch>
                  <a:fillRect l="-826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393948-D59D-9149-808F-F820A69567C2}"/>
                  </a:ext>
                </a:extLst>
              </p:cNvPr>
              <p:cNvSpPr txBox="1"/>
              <p:nvPr/>
            </p:nvSpPr>
            <p:spPr>
              <a:xfrm>
                <a:off x="10199904" y="7034765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</a:t>
                </a:r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= 253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10.97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(3, 23)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393948-D59D-9149-808F-F820A6956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9904" y="7034765"/>
                <a:ext cx="1516812" cy="738664"/>
              </a:xfrm>
              <a:prstGeom prst="rect">
                <a:avLst/>
              </a:prstGeom>
              <a:blipFill>
                <a:blip r:embed="rId19"/>
                <a:stretch>
                  <a:fillRect l="-1667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022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42144E4-095F-D949-AEC2-3FAA5B77C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32438" cy="110648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8EBAA8-D39C-6743-A966-11DA340DE8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69"/>
          <a:stretch/>
        </p:blipFill>
        <p:spPr>
          <a:xfrm>
            <a:off x="4013847" y="5910614"/>
            <a:ext cx="1417460" cy="18559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4ADDC80-85E3-1444-9028-064E5E8BA50A}"/>
              </a:ext>
            </a:extLst>
          </p:cNvPr>
          <p:cNvGrpSpPr/>
          <p:nvPr/>
        </p:nvGrpSpPr>
        <p:grpSpPr>
          <a:xfrm>
            <a:off x="5691995" y="5609182"/>
            <a:ext cx="2513643" cy="5309528"/>
            <a:chOff x="9461500" y="335902"/>
            <a:chExt cx="4149327" cy="87645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34E485-7B2F-AB40-85A5-F31ED730D0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21" b="73184"/>
            <a:stretch/>
          </p:blipFill>
          <p:spPr>
            <a:xfrm>
              <a:off x="9765297" y="335902"/>
              <a:ext cx="3770886" cy="296713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2385C4-892F-324E-99CC-92BDEEEE7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8" t="36767" r="-1428" b="39818"/>
            <a:stretch/>
          </p:blipFill>
          <p:spPr>
            <a:xfrm>
              <a:off x="9461500" y="3284377"/>
              <a:ext cx="4149327" cy="2590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0BB430-B091-5945-ABD2-1323D883B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232" t="70328" r="887" b="523"/>
            <a:stretch/>
          </p:blipFill>
          <p:spPr>
            <a:xfrm>
              <a:off x="9765297" y="5875177"/>
              <a:ext cx="3770886" cy="322528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DBE632-7ECD-CA4E-99E9-64FA40F65AE7}"/>
              </a:ext>
            </a:extLst>
          </p:cNvPr>
          <p:cNvGrpSpPr/>
          <p:nvPr/>
        </p:nvGrpSpPr>
        <p:grpSpPr>
          <a:xfrm>
            <a:off x="5482436" y="105895"/>
            <a:ext cx="2677983" cy="5226415"/>
            <a:chOff x="7971862" y="-613119"/>
            <a:chExt cx="4432487" cy="8650545"/>
          </a:xfrm>
        </p:grpSpPr>
        <p:pic>
          <p:nvPicPr>
            <p:cNvPr id="7" name="Picture 6" descr="Chart, scatter chart&#10;&#10;Description automatically generated">
              <a:extLst>
                <a:ext uri="{FF2B5EF4-FFF2-40B4-BE49-F238E27FC236}">
                  <a16:creationId xmlns:a16="http://schemas.microsoft.com/office/drawing/2014/main" id="{A87E3145-F8B5-084D-8DEB-D49E8C2C8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355" b="73209"/>
            <a:stretch/>
          </p:blipFill>
          <p:spPr>
            <a:xfrm>
              <a:off x="8341568" y="-613119"/>
              <a:ext cx="4056152" cy="2964434"/>
            </a:xfrm>
            <a:prstGeom prst="rect">
              <a:avLst/>
            </a:prstGeom>
          </p:spPr>
        </p:pic>
        <p:pic>
          <p:nvPicPr>
            <p:cNvPr id="16" name="Picture 15" descr="Chart, scatter chart&#10;&#10;Description automatically generated">
              <a:extLst>
                <a:ext uri="{FF2B5EF4-FFF2-40B4-BE49-F238E27FC236}">
                  <a16:creationId xmlns:a16="http://schemas.microsoft.com/office/drawing/2014/main" id="{8597D96B-46D2-AA43-A985-9CCD1964D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621" t="68303" r="735" b="1055"/>
            <a:stretch/>
          </p:blipFill>
          <p:spPr>
            <a:xfrm>
              <a:off x="8327227" y="4646895"/>
              <a:ext cx="4056152" cy="3390531"/>
            </a:xfrm>
            <a:prstGeom prst="rect">
              <a:avLst/>
            </a:prstGeom>
          </p:spPr>
        </p:pic>
        <p:pic>
          <p:nvPicPr>
            <p:cNvPr id="17" name="Picture 16" descr="Chart, scatter chart&#10;&#10;Description automatically generated">
              <a:extLst>
                <a:ext uri="{FF2B5EF4-FFF2-40B4-BE49-F238E27FC236}">
                  <a16:creationId xmlns:a16="http://schemas.microsoft.com/office/drawing/2014/main" id="{533A6168-03EB-EA46-A5C1-78976B1B4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" t="37053" r="-169" b="39673"/>
            <a:stretch/>
          </p:blipFill>
          <p:spPr>
            <a:xfrm>
              <a:off x="7971862" y="2332654"/>
              <a:ext cx="4432487" cy="257524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40B4D55-06F7-5141-999A-1EA01BA750EF}"/>
              </a:ext>
            </a:extLst>
          </p:cNvPr>
          <p:cNvSpPr txBox="1"/>
          <p:nvPr/>
        </p:nvSpPr>
        <p:spPr>
          <a:xfrm>
            <a:off x="6041986" y="8492930"/>
            <a:ext cx="102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gorbuscha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4375D-91AD-DC49-979A-4A390E092156}"/>
              </a:ext>
            </a:extLst>
          </p:cNvPr>
          <p:cNvSpPr txBox="1"/>
          <p:nvPr/>
        </p:nvSpPr>
        <p:spPr>
          <a:xfrm>
            <a:off x="6038870" y="6933617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nerka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93A073-54A5-164F-BB74-C98EFDDB8BE1}"/>
              </a:ext>
            </a:extLst>
          </p:cNvPr>
          <p:cNvSpPr txBox="1"/>
          <p:nvPr/>
        </p:nvSpPr>
        <p:spPr>
          <a:xfrm>
            <a:off x="6038870" y="10042565"/>
            <a:ext cx="809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kisutch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27EC4B-4D83-7E42-9367-E1D7C11B841E}"/>
              </a:ext>
            </a:extLst>
          </p:cNvPr>
          <p:cNvSpPr txBox="1"/>
          <p:nvPr/>
        </p:nvSpPr>
        <p:spPr>
          <a:xfrm>
            <a:off x="6351276" y="1906799"/>
            <a:ext cx="102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gorbuscha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0C8FD2-A2AB-B648-87B4-CD038D06E606}"/>
              </a:ext>
            </a:extLst>
          </p:cNvPr>
          <p:cNvSpPr txBox="1"/>
          <p:nvPr/>
        </p:nvSpPr>
        <p:spPr>
          <a:xfrm>
            <a:off x="6348160" y="347486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nerka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0FCF2D-1BF2-A946-B6C4-C82146A1A3B6}"/>
              </a:ext>
            </a:extLst>
          </p:cNvPr>
          <p:cNvSpPr txBox="1"/>
          <p:nvPr/>
        </p:nvSpPr>
        <p:spPr>
          <a:xfrm>
            <a:off x="6357226" y="3435144"/>
            <a:ext cx="809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kisutch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3BDAB8-3D14-B84C-86DA-D874A82F97F7}"/>
              </a:ext>
            </a:extLst>
          </p:cNvPr>
          <p:cNvSpPr txBox="1"/>
          <p:nvPr/>
        </p:nvSpPr>
        <p:spPr>
          <a:xfrm>
            <a:off x="6650736" y="5857489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rgbClr val="EA573C"/>
                </a:solidFill>
              </a:rPr>
              <a:t>BL/s &gt; 5  (n=10)</a:t>
            </a:r>
          </a:p>
        </p:txBody>
      </p:sp>
    </p:spTree>
    <p:extLst>
      <p:ext uri="{BB962C8B-B14F-4D97-AF65-F5344CB8AC3E}">
        <p14:creationId xmlns:p14="http://schemas.microsoft.com/office/powerpoint/2010/main" val="4134041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A69B7A8-3711-E24C-BFC9-496CB2F90885}"/>
              </a:ext>
            </a:extLst>
          </p:cNvPr>
          <p:cNvGrpSpPr/>
          <p:nvPr/>
        </p:nvGrpSpPr>
        <p:grpSpPr>
          <a:xfrm>
            <a:off x="5712842" y="5785399"/>
            <a:ext cx="2483153" cy="5118904"/>
            <a:chOff x="4138047" y="347487"/>
            <a:chExt cx="4078653" cy="8407951"/>
          </a:xfrm>
        </p:grpSpPr>
        <p:pic>
          <p:nvPicPr>
            <p:cNvPr id="13" name="Picture 12" descr="Chart, scatter chart&#10;&#10;Description automatically generated">
              <a:extLst>
                <a:ext uri="{FF2B5EF4-FFF2-40B4-BE49-F238E27FC236}">
                  <a16:creationId xmlns:a16="http://schemas.microsoft.com/office/drawing/2014/main" id="{C1A4B901-6C70-D041-9FB0-8B8732AA0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73" t="3140" b="73247"/>
            <a:stretch/>
          </p:blipFill>
          <p:spPr>
            <a:xfrm>
              <a:off x="4448013" y="347487"/>
              <a:ext cx="3768687" cy="2612690"/>
            </a:xfrm>
            <a:prstGeom prst="rect">
              <a:avLst/>
            </a:prstGeom>
          </p:spPr>
        </p:pic>
        <p:pic>
          <p:nvPicPr>
            <p:cNvPr id="22" name="Picture 21" descr="Chart, scatter chart&#10;&#10;Description automatically generated">
              <a:extLst>
                <a:ext uri="{FF2B5EF4-FFF2-40B4-BE49-F238E27FC236}">
                  <a16:creationId xmlns:a16="http://schemas.microsoft.com/office/drawing/2014/main" id="{086BE704-C680-624D-9545-AA54ECD5E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03" t="37177" b="39476"/>
            <a:stretch/>
          </p:blipFill>
          <p:spPr>
            <a:xfrm>
              <a:off x="4138047" y="2960177"/>
              <a:ext cx="4078653" cy="2583226"/>
            </a:xfrm>
            <a:prstGeom prst="rect">
              <a:avLst/>
            </a:prstGeom>
          </p:spPr>
        </p:pic>
        <p:pic>
          <p:nvPicPr>
            <p:cNvPr id="23" name="Picture 22" descr="Chart, scatter chart&#10;&#10;Description automatically generated">
              <a:extLst>
                <a:ext uri="{FF2B5EF4-FFF2-40B4-BE49-F238E27FC236}">
                  <a16:creationId xmlns:a16="http://schemas.microsoft.com/office/drawing/2014/main" id="{52E581B5-3C17-B549-B832-24CC989E6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20" t="70397" r="602" b="-101"/>
            <a:stretch/>
          </p:blipFill>
          <p:spPr>
            <a:xfrm>
              <a:off x="4448013" y="5468815"/>
              <a:ext cx="3733350" cy="328662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AA8AEA-74E2-E04F-8897-977AC593EEA1}"/>
              </a:ext>
            </a:extLst>
          </p:cNvPr>
          <p:cNvGrpSpPr/>
          <p:nvPr/>
        </p:nvGrpSpPr>
        <p:grpSpPr>
          <a:xfrm>
            <a:off x="5541969" y="340058"/>
            <a:ext cx="2648061" cy="5014490"/>
            <a:chOff x="6425806" y="706405"/>
            <a:chExt cx="4349504" cy="8236421"/>
          </a:xfrm>
        </p:grpSpPr>
        <p:pic>
          <p:nvPicPr>
            <p:cNvPr id="15" name="Picture 14" descr="Chart, scatter chart&#10;&#10;Description automatically generated">
              <a:extLst>
                <a:ext uri="{FF2B5EF4-FFF2-40B4-BE49-F238E27FC236}">
                  <a16:creationId xmlns:a16="http://schemas.microsoft.com/office/drawing/2014/main" id="{01A3E81D-2CC0-4E42-834F-295B0AB763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144" t="3917" b="73032"/>
            <a:stretch/>
          </p:blipFill>
          <p:spPr>
            <a:xfrm>
              <a:off x="6709797" y="706405"/>
              <a:ext cx="4065513" cy="2550608"/>
            </a:xfrm>
            <a:prstGeom prst="rect">
              <a:avLst/>
            </a:prstGeom>
          </p:spPr>
        </p:pic>
        <p:pic>
          <p:nvPicPr>
            <p:cNvPr id="25" name="Picture 24" descr="Chart, scatter chart&#10;&#10;Description automatically generated">
              <a:extLst>
                <a:ext uri="{FF2B5EF4-FFF2-40B4-BE49-F238E27FC236}">
                  <a16:creationId xmlns:a16="http://schemas.microsoft.com/office/drawing/2014/main" id="{36780E51-FB51-274A-B848-01025B33A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86" t="37292" r="628" b="39657"/>
            <a:stretch/>
          </p:blipFill>
          <p:spPr>
            <a:xfrm>
              <a:off x="6425806" y="3219885"/>
              <a:ext cx="4319084" cy="2550608"/>
            </a:xfrm>
            <a:prstGeom prst="rect">
              <a:avLst/>
            </a:prstGeom>
          </p:spPr>
        </p:pic>
        <p:pic>
          <p:nvPicPr>
            <p:cNvPr id="26" name="Picture 25" descr="Chart, scatter chart&#10;&#10;Description automatically generated">
              <a:extLst>
                <a:ext uri="{FF2B5EF4-FFF2-40B4-BE49-F238E27FC236}">
                  <a16:creationId xmlns:a16="http://schemas.microsoft.com/office/drawing/2014/main" id="{45067C6C-B479-1149-9758-9931D897A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50" t="70447" r="993" b="520"/>
            <a:stretch/>
          </p:blipFill>
          <p:spPr>
            <a:xfrm>
              <a:off x="6705946" y="5730275"/>
              <a:ext cx="4038944" cy="3212551"/>
            </a:xfrm>
            <a:prstGeom prst="rect">
              <a:avLst/>
            </a:prstGeom>
          </p:spPr>
        </p:pic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DD479B8-6128-DA48-B32C-B0B6B5495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532438" cy="110648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8EBAA8-D39C-6743-A966-11DA340DE8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269"/>
          <a:stretch/>
        </p:blipFill>
        <p:spPr>
          <a:xfrm>
            <a:off x="4021673" y="5898424"/>
            <a:ext cx="1417460" cy="18559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468368-2508-7844-A1F8-07B58D542CE1}"/>
              </a:ext>
            </a:extLst>
          </p:cNvPr>
          <p:cNvSpPr txBox="1"/>
          <p:nvPr/>
        </p:nvSpPr>
        <p:spPr>
          <a:xfrm>
            <a:off x="7080501" y="8451041"/>
            <a:ext cx="102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gorbuscha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34844C-72D7-7F41-B43D-58E999CDF4B7}"/>
              </a:ext>
            </a:extLst>
          </p:cNvPr>
          <p:cNvSpPr txBox="1"/>
          <p:nvPr/>
        </p:nvSpPr>
        <p:spPr>
          <a:xfrm>
            <a:off x="6043054" y="6123058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nerka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CE0136-615D-8644-9E08-96F3CA93B03F}"/>
              </a:ext>
            </a:extLst>
          </p:cNvPr>
          <p:cNvSpPr txBox="1"/>
          <p:nvPr/>
        </p:nvSpPr>
        <p:spPr>
          <a:xfrm>
            <a:off x="7167064" y="10005150"/>
            <a:ext cx="809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kisutch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92ACCC-34E9-A74A-B5A0-BEC04297671E}"/>
              </a:ext>
            </a:extLst>
          </p:cNvPr>
          <p:cNvSpPr txBox="1"/>
          <p:nvPr/>
        </p:nvSpPr>
        <p:spPr>
          <a:xfrm>
            <a:off x="6351276" y="1906799"/>
            <a:ext cx="102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gorbuscha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3ED9C-FE14-EF45-A34E-0009757FB2CE}"/>
              </a:ext>
            </a:extLst>
          </p:cNvPr>
          <p:cNvSpPr txBox="1"/>
          <p:nvPr/>
        </p:nvSpPr>
        <p:spPr>
          <a:xfrm>
            <a:off x="6348160" y="347486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nerka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DC9A47-71E2-6F44-A1DB-AE09709E18A9}"/>
              </a:ext>
            </a:extLst>
          </p:cNvPr>
          <p:cNvSpPr txBox="1"/>
          <p:nvPr/>
        </p:nvSpPr>
        <p:spPr>
          <a:xfrm>
            <a:off x="6357226" y="3435144"/>
            <a:ext cx="809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kisutch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1175C-314B-A641-A3F0-DA9A2150C72B}"/>
              </a:ext>
            </a:extLst>
          </p:cNvPr>
          <p:cNvSpPr txBox="1"/>
          <p:nvPr/>
        </p:nvSpPr>
        <p:spPr>
          <a:xfrm>
            <a:off x="6650736" y="5827271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rgbClr val="EA573C"/>
                </a:solidFill>
              </a:rPr>
              <a:t>BL/s &gt; 5  (n=10)</a:t>
            </a:r>
          </a:p>
        </p:txBody>
      </p:sp>
    </p:spTree>
    <p:extLst>
      <p:ext uri="{BB962C8B-B14F-4D97-AF65-F5344CB8AC3E}">
        <p14:creationId xmlns:p14="http://schemas.microsoft.com/office/powerpoint/2010/main" val="1830020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21999D-6F84-C141-84B1-00950F2AC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44" y="-137160"/>
            <a:ext cx="5916020" cy="11064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AE1AB1-05B2-FF49-8FEF-CC28F800AECB}"/>
              </a:ext>
            </a:extLst>
          </p:cNvPr>
          <p:cNvSpPr txBox="1"/>
          <p:nvPr/>
        </p:nvSpPr>
        <p:spPr>
          <a:xfrm>
            <a:off x="1798637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502A7-4824-1049-9CF9-0B9D375607ED}"/>
              </a:ext>
            </a:extLst>
          </p:cNvPr>
          <p:cNvSpPr txBox="1"/>
          <p:nvPr/>
        </p:nvSpPr>
        <p:spPr>
          <a:xfrm>
            <a:off x="2259828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8DB49-4282-C143-8ECB-7BF40404D702}"/>
              </a:ext>
            </a:extLst>
          </p:cNvPr>
          <p:cNvSpPr txBox="1"/>
          <p:nvPr/>
        </p:nvSpPr>
        <p:spPr>
          <a:xfrm>
            <a:off x="2721019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0B6A56-7A45-2440-9262-9AA4B2E3017B}"/>
              </a:ext>
            </a:extLst>
          </p:cNvPr>
          <p:cNvSpPr txBox="1"/>
          <p:nvPr/>
        </p:nvSpPr>
        <p:spPr>
          <a:xfrm>
            <a:off x="3182210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07EF84-A129-DE47-9AB8-C1E0FB0A8CE2}"/>
              </a:ext>
            </a:extLst>
          </p:cNvPr>
          <p:cNvSpPr txBox="1"/>
          <p:nvPr/>
        </p:nvSpPr>
        <p:spPr>
          <a:xfrm>
            <a:off x="3643402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6093D-A4A8-D347-9599-9BBBF96EE793}"/>
              </a:ext>
            </a:extLst>
          </p:cNvPr>
          <p:cNvSpPr txBox="1"/>
          <p:nvPr/>
        </p:nvSpPr>
        <p:spPr>
          <a:xfrm>
            <a:off x="1703205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114AF-65F1-724B-AFB0-C645D013E875}"/>
              </a:ext>
            </a:extLst>
          </p:cNvPr>
          <p:cNvSpPr txBox="1"/>
          <p:nvPr/>
        </p:nvSpPr>
        <p:spPr>
          <a:xfrm>
            <a:off x="2164396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8A091-F92B-0145-B1FA-2FFF8A003CC8}"/>
              </a:ext>
            </a:extLst>
          </p:cNvPr>
          <p:cNvSpPr txBox="1"/>
          <p:nvPr/>
        </p:nvSpPr>
        <p:spPr>
          <a:xfrm>
            <a:off x="2625587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50FCE4-6178-2444-8005-6447850A5DAE}"/>
              </a:ext>
            </a:extLst>
          </p:cNvPr>
          <p:cNvSpPr txBox="1"/>
          <p:nvPr/>
        </p:nvSpPr>
        <p:spPr>
          <a:xfrm>
            <a:off x="3086778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9F9F26-2AD2-994F-A289-221E981E9476}"/>
              </a:ext>
            </a:extLst>
          </p:cNvPr>
          <p:cNvSpPr txBox="1"/>
          <p:nvPr/>
        </p:nvSpPr>
        <p:spPr>
          <a:xfrm>
            <a:off x="3547970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EE46B8-C5D0-8D40-89CD-3676F65BC143}"/>
              </a:ext>
            </a:extLst>
          </p:cNvPr>
          <p:cNvSpPr txBox="1"/>
          <p:nvPr/>
        </p:nvSpPr>
        <p:spPr>
          <a:xfrm>
            <a:off x="4297272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7F0153-CECE-424D-B4CE-7AA42E43AD44}"/>
              </a:ext>
            </a:extLst>
          </p:cNvPr>
          <p:cNvSpPr txBox="1"/>
          <p:nvPr/>
        </p:nvSpPr>
        <p:spPr>
          <a:xfrm>
            <a:off x="4758463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FC7B19-5349-C34D-A05A-51225B3B30A9}"/>
              </a:ext>
            </a:extLst>
          </p:cNvPr>
          <p:cNvSpPr txBox="1"/>
          <p:nvPr/>
        </p:nvSpPr>
        <p:spPr>
          <a:xfrm>
            <a:off x="5219654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12EAAE-E7F2-E743-AB81-9A3446B92B24}"/>
              </a:ext>
            </a:extLst>
          </p:cNvPr>
          <p:cNvSpPr txBox="1"/>
          <p:nvPr/>
        </p:nvSpPr>
        <p:spPr>
          <a:xfrm>
            <a:off x="5680845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CCEDFE-DDAC-E543-84B4-E2E63D936CF4}"/>
              </a:ext>
            </a:extLst>
          </p:cNvPr>
          <p:cNvSpPr txBox="1"/>
          <p:nvPr/>
        </p:nvSpPr>
        <p:spPr>
          <a:xfrm>
            <a:off x="6142037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BC5756-C7BC-D149-AEB4-A6474D679107}"/>
              </a:ext>
            </a:extLst>
          </p:cNvPr>
          <p:cNvSpPr txBox="1"/>
          <p:nvPr/>
        </p:nvSpPr>
        <p:spPr>
          <a:xfrm>
            <a:off x="1749967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81209D-FEE9-5E4E-BE54-00E55A536638}"/>
              </a:ext>
            </a:extLst>
          </p:cNvPr>
          <p:cNvSpPr txBox="1"/>
          <p:nvPr/>
        </p:nvSpPr>
        <p:spPr>
          <a:xfrm>
            <a:off x="2211158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0757AE-954E-1A45-8BCE-88FE4C839B78}"/>
              </a:ext>
            </a:extLst>
          </p:cNvPr>
          <p:cNvSpPr txBox="1"/>
          <p:nvPr/>
        </p:nvSpPr>
        <p:spPr>
          <a:xfrm>
            <a:off x="2672349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9DC29A-4FB4-6A44-B079-3AB6322E25E1}"/>
              </a:ext>
            </a:extLst>
          </p:cNvPr>
          <p:cNvSpPr txBox="1"/>
          <p:nvPr/>
        </p:nvSpPr>
        <p:spPr>
          <a:xfrm>
            <a:off x="3133540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B9541F-A0DE-F64F-81B4-B5C2A281CCF3}"/>
              </a:ext>
            </a:extLst>
          </p:cNvPr>
          <p:cNvSpPr txBox="1"/>
          <p:nvPr/>
        </p:nvSpPr>
        <p:spPr>
          <a:xfrm>
            <a:off x="3594732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6C72C7-55F9-C647-A936-A7429E52D860}"/>
              </a:ext>
            </a:extLst>
          </p:cNvPr>
          <p:cNvSpPr txBox="1"/>
          <p:nvPr/>
        </p:nvSpPr>
        <p:spPr>
          <a:xfrm>
            <a:off x="4344034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BF25D8-C271-EA48-8350-A5B47F3FA4BC}"/>
              </a:ext>
            </a:extLst>
          </p:cNvPr>
          <p:cNvSpPr txBox="1"/>
          <p:nvPr/>
        </p:nvSpPr>
        <p:spPr>
          <a:xfrm>
            <a:off x="4805225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208525-F5B5-4B4A-B71D-20CE2F96B1C5}"/>
              </a:ext>
            </a:extLst>
          </p:cNvPr>
          <p:cNvSpPr txBox="1"/>
          <p:nvPr/>
        </p:nvSpPr>
        <p:spPr>
          <a:xfrm>
            <a:off x="5266416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3512A7-0FFF-A34A-94B4-E3B86A96E6A4}"/>
              </a:ext>
            </a:extLst>
          </p:cNvPr>
          <p:cNvSpPr txBox="1"/>
          <p:nvPr/>
        </p:nvSpPr>
        <p:spPr>
          <a:xfrm>
            <a:off x="5727607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054E25-6A23-8240-8C9F-F7878C70D673}"/>
              </a:ext>
            </a:extLst>
          </p:cNvPr>
          <p:cNvSpPr txBox="1"/>
          <p:nvPr/>
        </p:nvSpPr>
        <p:spPr>
          <a:xfrm>
            <a:off x="6188799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1A280-7DFC-524B-82F1-D50553FDD769}"/>
              </a:ext>
            </a:extLst>
          </p:cNvPr>
          <p:cNvSpPr txBox="1"/>
          <p:nvPr/>
        </p:nvSpPr>
        <p:spPr>
          <a:xfrm>
            <a:off x="1703205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30DB96-4E8A-C740-850D-B7EA69AD7F6B}"/>
              </a:ext>
            </a:extLst>
          </p:cNvPr>
          <p:cNvSpPr txBox="1"/>
          <p:nvPr/>
        </p:nvSpPr>
        <p:spPr>
          <a:xfrm>
            <a:off x="2164396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FF45F4-D230-2D49-B8BD-869BA3F25377}"/>
              </a:ext>
            </a:extLst>
          </p:cNvPr>
          <p:cNvSpPr txBox="1"/>
          <p:nvPr/>
        </p:nvSpPr>
        <p:spPr>
          <a:xfrm>
            <a:off x="2625587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7466E4-A6EC-7241-86CA-51BA50C720B2}"/>
              </a:ext>
            </a:extLst>
          </p:cNvPr>
          <p:cNvSpPr txBox="1"/>
          <p:nvPr/>
        </p:nvSpPr>
        <p:spPr>
          <a:xfrm>
            <a:off x="3086778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4F2430-21E7-D14B-89D0-2AB845B318D9}"/>
              </a:ext>
            </a:extLst>
          </p:cNvPr>
          <p:cNvSpPr txBox="1"/>
          <p:nvPr/>
        </p:nvSpPr>
        <p:spPr>
          <a:xfrm>
            <a:off x="3547970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4DAE05-4DF9-1148-917B-2C56A0E660A1}"/>
              </a:ext>
            </a:extLst>
          </p:cNvPr>
          <p:cNvSpPr txBox="1"/>
          <p:nvPr/>
        </p:nvSpPr>
        <p:spPr>
          <a:xfrm>
            <a:off x="4297272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446F38-F5C9-454A-80C1-41316EB75094}"/>
              </a:ext>
            </a:extLst>
          </p:cNvPr>
          <p:cNvSpPr txBox="1"/>
          <p:nvPr/>
        </p:nvSpPr>
        <p:spPr>
          <a:xfrm>
            <a:off x="4758463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D9B777-EB8C-3749-8466-F87A8A1AEA7C}"/>
              </a:ext>
            </a:extLst>
          </p:cNvPr>
          <p:cNvSpPr txBox="1"/>
          <p:nvPr/>
        </p:nvSpPr>
        <p:spPr>
          <a:xfrm>
            <a:off x="5219654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E84F01-010E-9D4C-98F5-D4A78DB8ADB9}"/>
              </a:ext>
            </a:extLst>
          </p:cNvPr>
          <p:cNvSpPr txBox="1"/>
          <p:nvPr/>
        </p:nvSpPr>
        <p:spPr>
          <a:xfrm>
            <a:off x="5680845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960EE9-71B6-3241-AB05-5ECBF602E234}"/>
              </a:ext>
            </a:extLst>
          </p:cNvPr>
          <p:cNvSpPr txBox="1"/>
          <p:nvPr/>
        </p:nvSpPr>
        <p:spPr>
          <a:xfrm>
            <a:off x="6142037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C1B110-9970-CC40-806A-199BE04DDD79}"/>
              </a:ext>
            </a:extLst>
          </p:cNvPr>
          <p:cNvSpPr txBox="1"/>
          <p:nvPr/>
        </p:nvSpPr>
        <p:spPr>
          <a:xfrm>
            <a:off x="1703205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795069-5777-CC41-B2FE-A228DFB64770}"/>
              </a:ext>
            </a:extLst>
          </p:cNvPr>
          <p:cNvSpPr txBox="1"/>
          <p:nvPr/>
        </p:nvSpPr>
        <p:spPr>
          <a:xfrm>
            <a:off x="2164396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FDA96B-2070-CA44-A843-D55CEF1754AA}"/>
              </a:ext>
            </a:extLst>
          </p:cNvPr>
          <p:cNvSpPr txBox="1"/>
          <p:nvPr/>
        </p:nvSpPr>
        <p:spPr>
          <a:xfrm>
            <a:off x="2625587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64B5FE-BF12-A847-8BF3-3C5EC5598F74}"/>
              </a:ext>
            </a:extLst>
          </p:cNvPr>
          <p:cNvSpPr txBox="1"/>
          <p:nvPr/>
        </p:nvSpPr>
        <p:spPr>
          <a:xfrm>
            <a:off x="3086778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9360CC-90C8-994F-8174-FC20B5F33DC9}"/>
              </a:ext>
            </a:extLst>
          </p:cNvPr>
          <p:cNvSpPr txBox="1"/>
          <p:nvPr/>
        </p:nvSpPr>
        <p:spPr>
          <a:xfrm>
            <a:off x="3547970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036B71-2143-4047-836D-15E7CFFA1B24}"/>
              </a:ext>
            </a:extLst>
          </p:cNvPr>
          <p:cNvSpPr txBox="1"/>
          <p:nvPr/>
        </p:nvSpPr>
        <p:spPr>
          <a:xfrm>
            <a:off x="4297272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F9E9D5-CC8E-2341-8252-F3B545CF2EE8}"/>
              </a:ext>
            </a:extLst>
          </p:cNvPr>
          <p:cNvSpPr txBox="1"/>
          <p:nvPr/>
        </p:nvSpPr>
        <p:spPr>
          <a:xfrm>
            <a:off x="4758463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9569B2-581E-8040-ACEB-B316A64A4388}"/>
              </a:ext>
            </a:extLst>
          </p:cNvPr>
          <p:cNvSpPr txBox="1"/>
          <p:nvPr/>
        </p:nvSpPr>
        <p:spPr>
          <a:xfrm>
            <a:off x="5219654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7B24F0-AD19-AD45-9101-5B96387396DE}"/>
              </a:ext>
            </a:extLst>
          </p:cNvPr>
          <p:cNvSpPr txBox="1"/>
          <p:nvPr/>
        </p:nvSpPr>
        <p:spPr>
          <a:xfrm>
            <a:off x="5680845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6CEB37-5C1D-6044-91DE-A627A5F510A4}"/>
              </a:ext>
            </a:extLst>
          </p:cNvPr>
          <p:cNvSpPr txBox="1"/>
          <p:nvPr/>
        </p:nvSpPr>
        <p:spPr>
          <a:xfrm>
            <a:off x="6142037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D8B7794-3162-AE40-8BBE-1A4EEC9C990E}"/>
              </a:ext>
            </a:extLst>
          </p:cNvPr>
          <p:cNvSpPr/>
          <p:nvPr/>
        </p:nvSpPr>
        <p:spPr>
          <a:xfrm>
            <a:off x="383908" y="3769282"/>
            <a:ext cx="174504" cy="174504"/>
          </a:xfrm>
          <a:prstGeom prst="ellipse">
            <a:avLst/>
          </a:prstGeom>
          <a:solidFill>
            <a:srgbClr val="436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26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CB64293-6788-D04A-B420-0D0B281F0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947" y="-3237749"/>
            <a:ext cx="12284075" cy="6142038"/>
          </a:xfrm>
          <a:prstGeom prst="rect">
            <a:avLst/>
          </a:prstGeom>
        </p:spPr>
      </p:pic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9D1A18B2-95D5-724E-BA42-B1F9FEF0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236" y="3882540"/>
            <a:ext cx="2468880" cy="2468880"/>
          </a:xfrm>
          <a:prstGeom prst="rect">
            <a:avLst/>
          </a:prstGeom>
        </p:spPr>
      </p:pic>
      <p:pic>
        <p:nvPicPr>
          <p:cNvPr id="31" name="Picture 30" descr="Chart&#10;&#10;Description automatically generated">
            <a:extLst>
              <a:ext uri="{FF2B5EF4-FFF2-40B4-BE49-F238E27FC236}">
                <a16:creationId xmlns:a16="http://schemas.microsoft.com/office/drawing/2014/main" id="{AA24BDF9-F4A3-B144-88BD-2E255188D2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14"/>
          <a:stretch/>
        </p:blipFill>
        <p:spPr>
          <a:xfrm>
            <a:off x="9256369" y="6130096"/>
            <a:ext cx="2468880" cy="2342617"/>
          </a:xfrm>
          <a:prstGeom prst="rect">
            <a:avLst/>
          </a:prstGeom>
        </p:spPr>
      </p:pic>
      <p:pic>
        <p:nvPicPr>
          <p:cNvPr id="35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9735148F-D993-EC47-AF77-C2E8F1E71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749" y="3868476"/>
            <a:ext cx="2468880" cy="2468880"/>
          </a:xfrm>
          <a:prstGeom prst="rect">
            <a:avLst/>
          </a:prstGeom>
        </p:spPr>
      </p:pic>
      <p:pic>
        <p:nvPicPr>
          <p:cNvPr id="33" name="Picture 32" descr="Chart, diagram&#10;&#10;Description automatically generated">
            <a:extLst>
              <a:ext uri="{FF2B5EF4-FFF2-40B4-BE49-F238E27FC236}">
                <a16:creationId xmlns:a16="http://schemas.microsoft.com/office/drawing/2014/main" id="{8C5A04F3-8622-6348-A637-182EA370B4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05"/>
          <a:stretch/>
        </p:blipFill>
        <p:spPr>
          <a:xfrm>
            <a:off x="7357583" y="6116033"/>
            <a:ext cx="2468880" cy="2384809"/>
          </a:xfrm>
          <a:prstGeom prst="rect">
            <a:avLst/>
          </a:prstGeom>
        </p:spPr>
      </p:pic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85BBCA44-E81E-9B49-B742-B2EE1A5AA5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114"/>
          <a:stretch/>
        </p:blipFill>
        <p:spPr>
          <a:xfrm>
            <a:off x="7405558" y="8275872"/>
            <a:ext cx="2468880" cy="2342617"/>
          </a:xfrm>
          <a:prstGeom prst="rect">
            <a:avLst/>
          </a:prstGeom>
        </p:spPr>
      </p:pic>
      <p:pic>
        <p:nvPicPr>
          <p:cNvPr id="40" name="Picture 39" descr="Chart, scatter chart&#10;&#10;Description automatically generated">
            <a:extLst>
              <a:ext uri="{FF2B5EF4-FFF2-40B4-BE49-F238E27FC236}">
                <a16:creationId xmlns:a16="http://schemas.microsoft.com/office/drawing/2014/main" id="{6915961C-AC55-0C40-8624-77B392E58B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515" y="3899425"/>
            <a:ext cx="2468880" cy="2468880"/>
          </a:xfrm>
          <a:prstGeom prst="rect">
            <a:avLst/>
          </a:prstGeom>
        </p:spPr>
      </p:pic>
      <p:pic>
        <p:nvPicPr>
          <p:cNvPr id="48" name="Picture 47" descr="Chart, scatter chart&#10;&#10;Description automatically generated">
            <a:extLst>
              <a:ext uri="{FF2B5EF4-FFF2-40B4-BE49-F238E27FC236}">
                <a16:creationId xmlns:a16="http://schemas.microsoft.com/office/drawing/2014/main" id="{015767B5-A619-6341-8256-A7BAC16D1A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5586" y="3899429"/>
            <a:ext cx="2468880" cy="2468880"/>
          </a:xfrm>
          <a:prstGeom prst="rect">
            <a:avLst/>
          </a:prstGeom>
        </p:spPr>
      </p:pic>
      <p:pic>
        <p:nvPicPr>
          <p:cNvPr id="42" name="Picture 41" descr="Chart&#10;&#10;Description automatically generated">
            <a:extLst>
              <a:ext uri="{FF2B5EF4-FFF2-40B4-BE49-F238E27FC236}">
                <a16:creationId xmlns:a16="http://schemas.microsoft.com/office/drawing/2014/main" id="{37FFC4F4-2595-3F45-82B6-A84E42F1F6F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895"/>
          <a:stretch/>
        </p:blipFill>
        <p:spPr>
          <a:xfrm>
            <a:off x="3314515" y="6143338"/>
            <a:ext cx="2468880" cy="2348036"/>
          </a:xfrm>
          <a:prstGeom prst="rect">
            <a:avLst/>
          </a:prstGeom>
        </p:spPr>
      </p:pic>
      <p:pic>
        <p:nvPicPr>
          <p:cNvPr id="46" name="Picture 45" descr="Chart, scatter chart&#10;&#10;Description automatically generated">
            <a:extLst>
              <a:ext uri="{FF2B5EF4-FFF2-40B4-BE49-F238E27FC236}">
                <a16:creationId xmlns:a16="http://schemas.microsoft.com/office/drawing/2014/main" id="{5EBB91B2-4380-1E43-BE00-37155769B1D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895"/>
          <a:stretch/>
        </p:blipFill>
        <p:spPr>
          <a:xfrm>
            <a:off x="1334264" y="6143342"/>
            <a:ext cx="2468880" cy="2348035"/>
          </a:xfrm>
          <a:prstGeom prst="rect">
            <a:avLst/>
          </a:prstGeom>
        </p:spPr>
      </p:pic>
      <p:pic>
        <p:nvPicPr>
          <p:cNvPr id="44" name="Picture 43" descr="Chart, scatter chart&#10;&#10;Description automatically generated">
            <a:extLst>
              <a:ext uri="{FF2B5EF4-FFF2-40B4-BE49-F238E27FC236}">
                <a16:creationId xmlns:a16="http://schemas.microsoft.com/office/drawing/2014/main" id="{B0AD381E-D0CC-C346-B6AE-1C3A6FE65BA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895"/>
          <a:stretch/>
        </p:blipFill>
        <p:spPr>
          <a:xfrm>
            <a:off x="3324907" y="8241778"/>
            <a:ext cx="2468880" cy="2348037"/>
          </a:xfrm>
          <a:prstGeom prst="rect">
            <a:avLst/>
          </a:prstGeom>
        </p:spPr>
      </p:pic>
      <p:pic>
        <p:nvPicPr>
          <p:cNvPr id="50" name="Picture 49" descr="Chart, scatter chart&#10;&#10;Description automatically generated">
            <a:extLst>
              <a:ext uri="{FF2B5EF4-FFF2-40B4-BE49-F238E27FC236}">
                <a16:creationId xmlns:a16="http://schemas.microsoft.com/office/drawing/2014/main" id="{3DAC9B58-038D-994A-BEB3-97E37E172C9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4895"/>
          <a:stretch/>
        </p:blipFill>
        <p:spPr>
          <a:xfrm>
            <a:off x="1331301" y="8241781"/>
            <a:ext cx="2468880" cy="234803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4033AA4-A48B-EF45-9A78-860FEA9C9D10}"/>
              </a:ext>
            </a:extLst>
          </p:cNvPr>
          <p:cNvSpPr txBox="1"/>
          <p:nvPr/>
        </p:nvSpPr>
        <p:spPr>
          <a:xfrm rot="16200000">
            <a:off x="-3081027" y="6817095"/>
            <a:ext cx="7118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SPECIES- SPECIFIC RLEATIONSHIPS </a:t>
            </a:r>
            <a:endParaRPr lang="en-US" sz="2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CE69A5-BF74-6741-BE90-4DF8F68AAA61}"/>
              </a:ext>
            </a:extLst>
          </p:cNvPr>
          <p:cNvSpPr/>
          <p:nvPr/>
        </p:nvSpPr>
        <p:spPr>
          <a:xfrm>
            <a:off x="921833" y="3984701"/>
            <a:ext cx="621065" cy="6697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C5EE450-0F5F-3B4D-A64A-3ECEB70ED1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8108" y="5153510"/>
            <a:ext cx="474768" cy="3323376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1D6C6FC6-C8E1-F74D-A88C-B305C23DDB83}"/>
              </a:ext>
            </a:extLst>
          </p:cNvPr>
          <p:cNvSpPr/>
          <p:nvPr/>
        </p:nvSpPr>
        <p:spPr>
          <a:xfrm>
            <a:off x="6628557" y="3984701"/>
            <a:ext cx="986171" cy="6697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7AB6741-573D-184C-BA20-6DEAB98B98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0797" y="5153510"/>
            <a:ext cx="474768" cy="3323376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5E7E938-C6DA-224C-BA7E-863C49EF4B63}"/>
              </a:ext>
            </a:extLst>
          </p:cNvPr>
          <p:cNvSpPr/>
          <p:nvPr/>
        </p:nvSpPr>
        <p:spPr>
          <a:xfrm rot="5400000">
            <a:off x="5930766" y="6692178"/>
            <a:ext cx="190710" cy="76006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CD5B93E-A717-9A4B-AC4E-4BC7A9406D55}"/>
              </a:ext>
            </a:extLst>
          </p:cNvPr>
          <p:cNvSpPr/>
          <p:nvPr/>
        </p:nvSpPr>
        <p:spPr>
          <a:xfrm rot="5400000">
            <a:off x="10475821" y="7707876"/>
            <a:ext cx="265991" cy="1414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4CEA9AA-C327-AC44-A30C-275D35CBF6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27705" y="10445567"/>
            <a:ext cx="2763415" cy="47372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DD5E565-9598-FE4E-AFA2-11F836491A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44755" y="10439358"/>
            <a:ext cx="2763415" cy="4737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C7EF58A-DD04-A14D-B9C4-517A8E2F9556}"/>
              </a:ext>
            </a:extLst>
          </p:cNvPr>
          <p:cNvGrpSpPr/>
          <p:nvPr/>
        </p:nvGrpSpPr>
        <p:grpSpPr>
          <a:xfrm>
            <a:off x="2782012" y="-2752883"/>
            <a:ext cx="10493490" cy="4754511"/>
            <a:chOff x="2878283" y="-2724392"/>
            <a:chExt cx="10493490" cy="47545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8F67ABA-EF55-BF44-BB2F-DCB1CF60D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14269"/>
            <a:stretch/>
          </p:blipFill>
          <p:spPr>
            <a:xfrm>
              <a:off x="4287435" y="-74475"/>
              <a:ext cx="1607370" cy="210459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CFF494-E0DE-1F42-B9E3-BB52C7862AB1}"/>
                </a:ext>
              </a:extLst>
            </p:cNvPr>
            <p:cNvSpPr txBox="1"/>
            <p:nvPr/>
          </p:nvSpPr>
          <p:spPr>
            <a:xfrm>
              <a:off x="9162126" y="-2132496"/>
              <a:ext cx="42096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Speed (all) = 78.75 + 1.91* BL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56B025-487A-164C-B34B-ABB87FC64060}"/>
                </a:ext>
              </a:extLst>
            </p:cNvPr>
            <p:cNvSpPr txBox="1"/>
            <p:nvPr/>
          </p:nvSpPr>
          <p:spPr>
            <a:xfrm>
              <a:off x="8247727" y="-2724392"/>
              <a:ext cx="47684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Speed (&lt; 250 cm/s) = 197.04 - 1.65* BL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95A48D-D48B-8543-8DF7-656FAF69496C}"/>
                </a:ext>
              </a:extLst>
            </p:cNvPr>
            <p:cNvSpPr txBox="1"/>
            <p:nvPr/>
          </p:nvSpPr>
          <p:spPr>
            <a:xfrm>
              <a:off x="8247727" y="-2420103"/>
              <a:ext cx="47684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Speed (&gt; 250 cm/s) = 415.90 + 0.73* BL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E9252E-21B8-974B-BA5A-1163F485127D}"/>
                </a:ext>
              </a:extLst>
            </p:cNvPr>
            <p:cNvSpPr txBox="1"/>
            <p:nvPr/>
          </p:nvSpPr>
          <p:spPr>
            <a:xfrm>
              <a:off x="2878283" y="-2685011"/>
              <a:ext cx="38198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Speed (all) = -37.18 + 2.86 * BL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7685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FE194C4-A608-B84A-BB3A-FF8C87DD29CF}"/>
              </a:ext>
            </a:extLst>
          </p:cNvPr>
          <p:cNvGrpSpPr/>
          <p:nvPr/>
        </p:nvGrpSpPr>
        <p:grpSpPr>
          <a:xfrm>
            <a:off x="0" y="-103722"/>
            <a:ext cx="12296158" cy="5084065"/>
            <a:chOff x="0" y="448372"/>
            <a:chExt cx="12296158" cy="5084065"/>
          </a:xfrm>
        </p:grpSpPr>
        <p:pic>
          <p:nvPicPr>
            <p:cNvPr id="16" name="Picture 15" descr="Chart, line chart&#10;&#10;Description automatically generated">
              <a:extLst>
                <a:ext uri="{FF2B5EF4-FFF2-40B4-BE49-F238E27FC236}">
                  <a16:creationId xmlns:a16="http://schemas.microsoft.com/office/drawing/2014/main" id="{6FC9625F-1919-FD45-9873-5DDB0C541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48372"/>
              <a:ext cx="5084065" cy="5084065"/>
            </a:xfrm>
            <a:prstGeom prst="rect">
              <a:avLst/>
            </a:prstGeom>
          </p:spPr>
        </p:pic>
        <p:pic>
          <p:nvPicPr>
            <p:cNvPr id="18" name="Picture 17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E34AB2D4-E9BF-914B-B777-E4CC5C5791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59" t="7703" b="9399"/>
            <a:stretch/>
          </p:blipFill>
          <p:spPr>
            <a:xfrm>
              <a:off x="7463476" y="2775623"/>
              <a:ext cx="2419504" cy="2198256"/>
            </a:xfrm>
            <a:prstGeom prst="rect">
              <a:avLst/>
            </a:prstGeom>
          </p:spPr>
        </p:pic>
        <p:pic>
          <p:nvPicPr>
            <p:cNvPr id="20" name="Picture 19" descr="Chart, scatter chart&#10;&#10;Description automatically generated">
              <a:extLst>
                <a:ext uri="{FF2B5EF4-FFF2-40B4-BE49-F238E27FC236}">
                  <a16:creationId xmlns:a16="http://schemas.microsoft.com/office/drawing/2014/main" id="{21B12EDA-F469-BD45-864B-DCD29FDA06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59" t="7702" b="9400"/>
            <a:stretch/>
          </p:blipFill>
          <p:spPr>
            <a:xfrm>
              <a:off x="9876653" y="2779858"/>
              <a:ext cx="2419505" cy="2198255"/>
            </a:xfrm>
            <a:prstGeom prst="rect">
              <a:avLst/>
            </a:prstGeom>
          </p:spPr>
        </p:pic>
        <p:pic>
          <p:nvPicPr>
            <p:cNvPr id="22" name="Picture 21" descr="Chart, scatter chart&#10;&#10;Description automatically generated">
              <a:extLst>
                <a:ext uri="{FF2B5EF4-FFF2-40B4-BE49-F238E27FC236}">
                  <a16:creationId xmlns:a16="http://schemas.microsoft.com/office/drawing/2014/main" id="{3C32AC55-FE43-4447-BF60-8880097E7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759" t="7999" b="15891"/>
            <a:stretch/>
          </p:blipFill>
          <p:spPr>
            <a:xfrm>
              <a:off x="9858243" y="757378"/>
              <a:ext cx="2419504" cy="2018246"/>
            </a:xfrm>
            <a:prstGeom prst="rect">
              <a:avLst/>
            </a:prstGeom>
          </p:spPr>
        </p:pic>
        <p:pic>
          <p:nvPicPr>
            <p:cNvPr id="24" name="Picture 23" descr="Chart, scatter chart&#10;&#10;Description automatically generated">
              <a:extLst>
                <a:ext uri="{FF2B5EF4-FFF2-40B4-BE49-F238E27FC236}">
                  <a16:creationId xmlns:a16="http://schemas.microsoft.com/office/drawing/2014/main" id="{63CC1EE2-D869-2A4F-BDE2-DDDDC7A4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759" t="7691" b="16199"/>
            <a:stretch/>
          </p:blipFill>
          <p:spPr>
            <a:xfrm>
              <a:off x="5022927" y="757382"/>
              <a:ext cx="2419504" cy="2018245"/>
            </a:xfrm>
            <a:prstGeom prst="rect">
              <a:avLst/>
            </a:prstGeom>
          </p:spPr>
        </p:pic>
        <p:pic>
          <p:nvPicPr>
            <p:cNvPr id="26" name="Picture 25" descr="Chart, scatter chart&#10;&#10;Description automatically generated">
              <a:extLst>
                <a:ext uri="{FF2B5EF4-FFF2-40B4-BE49-F238E27FC236}">
                  <a16:creationId xmlns:a16="http://schemas.microsoft.com/office/drawing/2014/main" id="{F703E89D-A406-334F-8F2D-7A5EFE3F5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759" t="7691" b="16199"/>
            <a:stretch/>
          </p:blipFill>
          <p:spPr>
            <a:xfrm>
              <a:off x="7445065" y="757380"/>
              <a:ext cx="2419504" cy="2018245"/>
            </a:xfrm>
            <a:prstGeom prst="rect">
              <a:avLst/>
            </a:prstGeom>
          </p:spPr>
        </p:pic>
        <p:pic>
          <p:nvPicPr>
            <p:cNvPr id="28" name="Picture 27" descr="Chart, scatter chart&#10;&#10;Description automatically generated">
              <a:extLst>
                <a:ext uri="{FF2B5EF4-FFF2-40B4-BE49-F238E27FC236}">
                  <a16:creationId xmlns:a16="http://schemas.microsoft.com/office/drawing/2014/main" id="{9ACB777D-ED94-9443-A662-3BC2558DC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120" t="7485" b="9617"/>
            <a:stretch/>
          </p:blipFill>
          <p:spPr>
            <a:xfrm>
              <a:off x="5020293" y="2775624"/>
              <a:ext cx="2436431" cy="219825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095EF27-D4B5-404D-9795-BFF81D591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4269"/>
            <a:stretch/>
          </p:blipFill>
          <p:spPr>
            <a:xfrm>
              <a:off x="3584099" y="2972981"/>
              <a:ext cx="1398742" cy="183142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4BDD503-AB77-3149-BB5C-808335596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13861" y="5147827"/>
              <a:ext cx="2081911" cy="384610"/>
            </a:xfrm>
            <a:prstGeom prst="rect">
              <a:avLst/>
            </a:prstGeom>
          </p:spPr>
        </p:pic>
      </p:grp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4CA3EAE-FE05-9049-85D8-C140E2AC73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321690" y="6677944"/>
            <a:ext cx="2560320" cy="25603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A515A1-801F-4549-A7C9-404FB8B565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5862" y="10391708"/>
            <a:ext cx="2281246" cy="42143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40CE45A-C42A-E647-B8A4-2DEED361FDC1}"/>
              </a:ext>
            </a:extLst>
          </p:cNvPr>
          <p:cNvGrpSpPr/>
          <p:nvPr/>
        </p:nvGrpSpPr>
        <p:grpSpPr>
          <a:xfrm>
            <a:off x="5020634" y="5532437"/>
            <a:ext cx="7263830" cy="2560322"/>
            <a:chOff x="5020634" y="5532437"/>
            <a:chExt cx="7263830" cy="2560322"/>
          </a:xfrm>
        </p:grpSpPr>
        <p:pic>
          <p:nvPicPr>
            <p:cNvPr id="9" name="Picture 8" descr="Chart, scatter chart&#10;&#10;Description automatically generated">
              <a:extLst>
                <a:ext uri="{FF2B5EF4-FFF2-40B4-BE49-F238E27FC236}">
                  <a16:creationId xmlns:a16="http://schemas.microsoft.com/office/drawing/2014/main" id="{B074D465-973B-EC4A-A4C3-B56C75D5E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24144" y="5532437"/>
              <a:ext cx="2560320" cy="2560320"/>
            </a:xfrm>
            <a:prstGeom prst="rect">
              <a:avLst/>
            </a:prstGeom>
          </p:spPr>
        </p:pic>
        <p:pic>
          <p:nvPicPr>
            <p:cNvPr id="7" name="Picture 6" descr="Chart, scatter chart&#10;&#10;Description automatically generated">
              <a:extLst>
                <a:ext uri="{FF2B5EF4-FFF2-40B4-BE49-F238E27FC236}">
                  <a16:creationId xmlns:a16="http://schemas.microsoft.com/office/drawing/2014/main" id="{BA33CE7F-6CB8-C346-9BFE-5155695A7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72388" y="5532437"/>
              <a:ext cx="2560320" cy="2560320"/>
            </a:xfrm>
            <a:prstGeom prst="rect">
              <a:avLst/>
            </a:prstGeom>
          </p:spPr>
        </p:pic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67B40A2A-6F06-5949-A412-A8783D1D8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0634" y="5532437"/>
              <a:ext cx="2560320" cy="256032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0FB69C-8E9B-4942-AE46-655B4210CB2F}"/>
                </a:ext>
              </a:extLst>
            </p:cNvPr>
            <p:cNvSpPr/>
            <p:nvPr/>
          </p:nvSpPr>
          <p:spPr>
            <a:xfrm rot="5400000">
              <a:off x="8725194" y="4614805"/>
              <a:ext cx="202583" cy="6753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C6EB24-F531-F24B-B1E5-0C7AA59AEDAD}"/>
              </a:ext>
            </a:extLst>
          </p:cNvPr>
          <p:cNvGrpSpPr/>
          <p:nvPr/>
        </p:nvGrpSpPr>
        <p:grpSpPr>
          <a:xfrm>
            <a:off x="5020634" y="7873301"/>
            <a:ext cx="7263830" cy="2560320"/>
            <a:chOff x="5020634" y="8092757"/>
            <a:chExt cx="7263830" cy="2560320"/>
          </a:xfrm>
        </p:grpSpPr>
        <p:pic>
          <p:nvPicPr>
            <p:cNvPr id="13" name="Picture 12" descr="Chart, scatter chart&#10;&#10;Description automatically generated">
              <a:extLst>
                <a:ext uri="{FF2B5EF4-FFF2-40B4-BE49-F238E27FC236}">
                  <a16:creationId xmlns:a16="http://schemas.microsoft.com/office/drawing/2014/main" id="{307B8F14-AC0A-1D48-BC54-3E8F179EF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24144" y="8092757"/>
              <a:ext cx="2560320" cy="2560320"/>
            </a:xfrm>
            <a:prstGeom prst="rect">
              <a:avLst/>
            </a:prstGeom>
          </p:spPr>
        </p:pic>
        <p:pic>
          <p:nvPicPr>
            <p:cNvPr id="15" name="Picture 14" descr="Chart, scatter chart&#10;&#10;Description automatically generated">
              <a:extLst>
                <a:ext uri="{FF2B5EF4-FFF2-40B4-BE49-F238E27FC236}">
                  <a16:creationId xmlns:a16="http://schemas.microsoft.com/office/drawing/2014/main" id="{901353ED-440F-CA4C-8BB8-C06442A1C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72388" y="8092757"/>
              <a:ext cx="2560320" cy="2560320"/>
            </a:xfrm>
            <a:prstGeom prst="rect">
              <a:avLst/>
            </a:prstGeom>
          </p:spPr>
        </p:pic>
        <p:pic>
          <p:nvPicPr>
            <p:cNvPr id="3" name="Picture 2" descr="Chart, scatter chart&#10;&#10;Description automatically generated">
              <a:extLst>
                <a:ext uri="{FF2B5EF4-FFF2-40B4-BE49-F238E27FC236}">
                  <a16:creationId xmlns:a16="http://schemas.microsoft.com/office/drawing/2014/main" id="{4EB70B1F-E7AE-1246-9337-671B1FBE2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20634" y="8092757"/>
              <a:ext cx="2560320" cy="256032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919FB4E-EB56-CB4B-AD2A-957B50B6A8C3}"/>
                </a:ext>
              </a:extLst>
            </p:cNvPr>
            <p:cNvSpPr/>
            <p:nvPr/>
          </p:nvSpPr>
          <p:spPr>
            <a:xfrm rot="5400000">
              <a:off x="8571936" y="7147621"/>
              <a:ext cx="202583" cy="6753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9CECC70-F9FB-B744-B27C-790044E6CDF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467687" y="5376439"/>
            <a:ext cx="5708539" cy="54367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0B055FE-37B6-3246-AF72-DA4EDA7007B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269"/>
          <a:stretch/>
        </p:blipFill>
        <p:spPr>
          <a:xfrm>
            <a:off x="3776280" y="5845091"/>
            <a:ext cx="1332854" cy="174515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CFEADC-3FC6-7643-8576-AF7632EB3C0B}"/>
              </a:ext>
            </a:extLst>
          </p:cNvPr>
          <p:cNvSpPr txBox="1"/>
          <p:nvPr/>
        </p:nvSpPr>
        <p:spPr>
          <a:xfrm>
            <a:off x="537342" y="5845091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127A8E-2588-0845-8CD8-2BFCE55E173B}"/>
              </a:ext>
            </a:extLst>
          </p:cNvPr>
          <p:cNvSpPr txBox="1"/>
          <p:nvPr/>
        </p:nvSpPr>
        <p:spPr>
          <a:xfrm>
            <a:off x="5595780" y="583057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63D1D1-678A-FD4D-BE06-F4281B07FB90}"/>
              </a:ext>
            </a:extLst>
          </p:cNvPr>
          <p:cNvSpPr txBox="1"/>
          <p:nvPr/>
        </p:nvSpPr>
        <p:spPr>
          <a:xfrm>
            <a:off x="7962944" y="58187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E17F8A-522A-6B4B-AFEC-3A1A5134E164}"/>
              </a:ext>
            </a:extLst>
          </p:cNvPr>
          <p:cNvSpPr txBox="1"/>
          <p:nvPr/>
        </p:nvSpPr>
        <p:spPr>
          <a:xfrm>
            <a:off x="10300084" y="583057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BFE5DE-6FDF-E941-B59E-FA99279EE705}"/>
              </a:ext>
            </a:extLst>
          </p:cNvPr>
          <p:cNvSpPr txBox="1"/>
          <p:nvPr/>
        </p:nvSpPr>
        <p:spPr>
          <a:xfrm>
            <a:off x="5595780" y="81875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220AC1-5C05-5E47-A672-6E56D82C8580}"/>
              </a:ext>
            </a:extLst>
          </p:cNvPr>
          <p:cNvSpPr txBox="1"/>
          <p:nvPr/>
        </p:nvSpPr>
        <p:spPr>
          <a:xfrm>
            <a:off x="7962944" y="817575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3B8F55-6EC1-6A48-9936-B3D84E286046}"/>
              </a:ext>
            </a:extLst>
          </p:cNvPr>
          <p:cNvSpPr txBox="1"/>
          <p:nvPr/>
        </p:nvSpPr>
        <p:spPr>
          <a:xfrm>
            <a:off x="10300084" y="8187592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541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A6007C-0014-BFD0-DD4B-53F2A4AE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82" y="648984"/>
            <a:ext cx="7772400" cy="82141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5D5879-4AC7-ACF3-2831-CF0C08B8A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027" y="7082474"/>
            <a:ext cx="1708517" cy="926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A960B0-0B05-3BB3-4C92-D48CBD34466C}"/>
              </a:ext>
            </a:extLst>
          </p:cNvPr>
          <p:cNvSpPr txBox="1"/>
          <p:nvPr/>
        </p:nvSpPr>
        <p:spPr>
          <a:xfrm>
            <a:off x="6616022" y="6353548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O. nerka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B2554-C43C-4FD8-E45C-E2CFB005B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027" y="6322314"/>
            <a:ext cx="469900" cy="431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658DA2-CAEB-AD83-4B92-B18DEFE9E270}"/>
              </a:ext>
            </a:extLst>
          </p:cNvPr>
          <p:cNvSpPr txBox="1"/>
          <p:nvPr/>
        </p:nvSpPr>
        <p:spPr>
          <a:xfrm>
            <a:off x="6269027" y="6795015"/>
            <a:ext cx="25784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Panels = populations</a:t>
            </a:r>
          </a:p>
        </p:txBody>
      </p:sp>
    </p:spTree>
    <p:extLst>
      <p:ext uri="{BB962C8B-B14F-4D97-AF65-F5344CB8AC3E}">
        <p14:creationId xmlns:p14="http://schemas.microsoft.com/office/powerpoint/2010/main" val="1127751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A60AC3-1132-244E-8184-80C93EA7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51" y="0"/>
            <a:ext cx="8559800" cy="635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4C8AC2-811A-0040-A9F0-901BED7B5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247" y="4635799"/>
            <a:ext cx="14986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E47AA-C158-7F42-B147-23A68A9DF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530" y="6350000"/>
            <a:ext cx="5109717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2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9846ED-DC96-6F4D-87CD-968B0E5E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598" y="172529"/>
            <a:ext cx="8559800" cy="635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CBED3-328A-FE4D-BD85-36369178C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08" y="6606297"/>
            <a:ext cx="4644979" cy="42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82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557990-7EA6-A947-BD38-565DEE0A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77" y="5532438"/>
            <a:ext cx="5689600" cy="450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B920EF-F817-1A4C-B5D8-4C448DFF6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1023937"/>
            <a:ext cx="5689600" cy="4508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4A2F49-8C5F-244F-B1ED-1B104F92647F}"/>
              </a:ext>
            </a:extLst>
          </p:cNvPr>
          <p:cNvSpPr txBox="1"/>
          <p:nvPr/>
        </p:nvSpPr>
        <p:spPr>
          <a:xfrm>
            <a:off x="2911547" y="8873407"/>
            <a:ext cx="38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Speed = -43.391 + 2.919 * BL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B5821-B709-1148-B38C-6A0BF292B24E}"/>
              </a:ext>
            </a:extLst>
          </p:cNvPr>
          <p:cNvSpPr txBox="1"/>
          <p:nvPr/>
        </p:nvSpPr>
        <p:spPr>
          <a:xfrm>
            <a:off x="2180592" y="1488857"/>
            <a:ext cx="4209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Speed = 78.746 + 1.914* BL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E13A64-1BDF-D94A-9033-177D85C1F7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69"/>
          <a:stretch/>
        </p:blipFill>
        <p:spPr>
          <a:xfrm>
            <a:off x="6390238" y="1180711"/>
            <a:ext cx="2753761" cy="36056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8D1253-32DE-FA4F-ACDC-B8F4EDE5618B}"/>
              </a:ext>
            </a:extLst>
          </p:cNvPr>
          <p:cNvSpPr txBox="1"/>
          <p:nvPr/>
        </p:nvSpPr>
        <p:spPr>
          <a:xfrm>
            <a:off x="6142037" y="5211261"/>
            <a:ext cx="38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Speed = -32.699 + 7.311 * BL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E8A05EA-797E-2C4A-8497-445005C58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804" y="5497040"/>
            <a:ext cx="3065724" cy="43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05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3197C1-A09F-7D4A-B75E-871F5DB0124D}"/>
              </a:ext>
            </a:extLst>
          </p:cNvPr>
          <p:cNvSpPr txBox="1"/>
          <p:nvPr/>
        </p:nvSpPr>
        <p:spPr>
          <a:xfrm>
            <a:off x="2792753" y="2489891"/>
            <a:ext cx="1042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Swim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speeds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F25361-43AE-964A-AE2D-2F40D37D415D}"/>
              </a:ext>
            </a:extLst>
          </p:cNvPr>
          <p:cNvCxnSpPr>
            <a:cxnSpLocks/>
          </p:cNvCxnSpPr>
          <p:nvPr/>
        </p:nvCxnSpPr>
        <p:spPr>
          <a:xfrm flipH="1" flipV="1">
            <a:off x="3882879" y="3009297"/>
            <a:ext cx="446031" cy="15629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D6E263-EC24-0747-BF00-64437924B611}"/>
              </a:ext>
            </a:extLst>
          </p:cNvPr>
          <p:cNvSpPr txBox="1"/>
          <p:nvPr/>
        </p:nvSpPr>
        <p:spPr>
          <a:xfrm>
            <a:off x="4487200" y="3094575"/>
            <a:ext cx="1042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Swim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Relat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53AA06-4D80-D14F-A822-2D8BCC6C3233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880396" y="2659168"/>
            <a:ext cx="470385" cy="10441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745FD87-8D54-B34F-9BC3-77C95D565C62}"/>
              </a:ext>
            </a:extLst>
          </p:cNvPr>
          <p:cNvSpPr txBox="1"/>
          <p:nvPr/>
        </p:nvSpPr>
        <p:spPr>
          <a:xfrm>
            <a:off x="4478371" y="2203384"/>
            <a:ext cx="920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Swim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Abs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076A7F-913C-5F44-AD3A-568D36D0AE87}"/>
              </a:ext>
            </a:extLst>
          </p:cNvPr>
          <p:cNvSpPr txBox="1"/>
          <p:nvPr/>
        </p:nvSpPr>
        <p:spPr>
          <a:xfrm>
            <a:off x="4350781" y="2489891"/>
            <a:ext cx="1259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1519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6214-B7E3-6241-8998-9E11D20A0DB1}"/>
              </a:ext>
            </a:extLst>
          </p:cNvPr>
          <p:cNvSpPr txBox="1"/>
          <p:nvPr/>
        </p:nvSpPr>
        <p:spPr>
          <a:xfrm>
            <a:off x="4433499" y="3384101"/>
            <a:ext cx="10291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986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9495E9-7748-9E4C-A7F3-9209D62A1F63}"/>
              </a:ext>
            </a:extLst>
          </p:cNvPr>
          <p:cNvSpPr txBox="1"/>
          <p:nvPr/>
        </p:nvSpPr>
        <p:spPr>
          <a:xfrm>
            <a:off x="5878629" y="2873200"/>
            <a:ext cx="2159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Directly reported Swim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Abs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895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16EF84-0468-2146-8406-BD51C8B6DCAC}"/>
              </a:ext>
            </a:extLst>
          </p:cNvPr>
          <p:cNvCxnSpPr>
            <a:cxnSpLocks/>
          </p:cNvCxnSpPr>
          <p:nvPr/>
        </p:nvCxnSpPr>
        <p:spPr>
          <a:xfrm flipH="1" flipV="1">
            <a:off x="5558458" y="2695752"/>
            <a:ext cx="507975" cy="25458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02457B-ADEB-D54F-A266-BEFB4DAB8C81}"/>
              </a:ext>
            </a:extLst>
          </p:cNvPr>
          <p:cNvCxnSpPr>
            <a:cxnSpLocks/>
          </p:cNvCxnSpPr>
          <p:nvPr/>
        </p:nvCxnSpPr>
        <p:spPr>
          <a:xfrm flipH="1">
            <a:off x="5470410" y="2167030"/>
            <a:ext cx="541851" cy="242215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A0F8117-1F09-924E-8A9B-8D2B80E8C73C}"/>
              </a:ext>
            </a:extLst>
          </p:cNvPr>
          <p:cNvSpPr txBox="1"/>
          <p:nvPr/>
        </p:nvSpPr>
        <p:spPr>
          <a:xfrm>
            <a:off x="5995074" y="1778384"/>
            <a:ext cx="2159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Estimated Swim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Abs  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624</a:t>
            </a:r>
          </a:p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(BL * Swim</a:t>
            </a:r>
            <a:r>
              <a:rPr lang="en-US" sz="16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Relat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B91F05-5375-F84F-A9CE-80E0A9F66E9A}"/>
              </a:ext>
            </a:extLst>
          </p:cNvPr>
          <p:cNvSpPr txBox="1"/>
          <p:nvPr/>
        </p:nvSpPr>
        <p:spPr>
          <a:xfrm>
            <a:off x="8732270" y="1710941"/>
            <a:ext cx="2061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Body Length (BL) Reported: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479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85675A-24D4-B741-8789-CC29E24A1B7E}"/>
              </a:ext>
            </a:extLst>
          </p:cNvPr>
          <p:cNvSpPr txBox="1"/>
          <p:nvPr/>
        </p:nvSpPr>
        <p:spPr>
          <a:xfrm>
            <a:off x="8539436" y="2748951"/>
            <a:ext cx="260044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Body Length Estimated:</a:t>
            </a:r>
            <a:endParaRPr lang="en-US" sz="16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145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(Weight = </a:t>
            </a:r>
            <a:r>
              <a:rPr lang="en-US" sz="16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* 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Length</a:t>
            </a:r>
            <a:r>
              <a:rPr lang="en-US" sz="1600" i="1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a, b  = Species specific coefficients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1217C6E-BACD-8645-BA71-3BEA47A29D22}"/>
              </a:ext>
            </a:extLst>
          </p:cNvPr>
          <p:cNvCxnSpPr>
            <a:cxnSpLocks/>
          </p:cNvCxnSpPr>
          <p:nvPr/>
        </p:nvCxnSpPr>
        <p:spPr>
          <a:xfrm flipH="1">
            <a:off x="8065987" y="2055164"/>
            <a:ext cx="684357" cy="1244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0EDC9F8-992F-EE49-9F6C-413870233631}"/>
              </a:ext>
            </a:extLst>
          </p:cNvPr>
          <p:cNvCxnSpPr>
            <a:cxnSpLocks/>
          </p:cNvCxnSpPr>
          <p:nvPr/>
        </p:nvCxnSpPr>
        <p:spPr>
          <a:xfrm flipH="1" flipV="1">
            <a:off x="8110293" y="2443221"/>
            <a:ext cx="429143" cy="307236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0C5DB1-0146-2446-8F5D-4076D3488203}"/>
              </a:ext>
            </a:extLst>
          </p:cNvPr>
          <p:cNvSpPr txBox="1"/>
          <p:nvPr/>
        </p:nvSpPr>
        <p:spPr>
          <a:xfrm>
            <a:off x="2329132" y="134160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6BC111-9EE0-A348-91D4-2CC95F32A62C}"/>
              </a:ext>
            </a:extLst>
          </p:cNvPr>
          <p:cNvSpPr/>
          <p:nvPr/>
        </p:nvSpPr>
        <p:spPr>
          <a:xfrm>
            <a:off x="2208362" y="1190445"/>
            <a:ext cx="9178506" cy="319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691E5B-79B4-704B-94D9-5A2A3E1E9F0B}"/>
              </a:ext>
            </a:extLst>
          </p:cNvPr>
          <p:cNvSpPr txBox="1"/>
          <p:nvPr/>
        </p:nvSpPr>
        <p:spPr>
          <a:xfrm>
            <a:off x="2329132" y="459984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F054E3-1F8A-3D4C-A076-27CA0FECDA05}"/>
              </a:ext>
            </a:extLst>
          </p:cNvPr>
          <p:cNvSpPr/>
          <p:nvPr/>
        </p:nvSpPr>
        <p:spPr>
          <a:xfrm>
            <a:off x="2208362" y="4448681"/>
            <a:ext cx="9178506" cy="319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C9A031B-0030-784D-AAA6-C3D5EAA07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69"/>
          <a:stretch/>
        </p:blipFill>
        <p:spPr>
          <a:xfrm>
            <a:off x="2937101" y="4508839"/>
            <a:ext cx="2190070" cy="2867546"/>
          </a:xfrm>
          <a:prstGeom prst="rect">
            <a:avLst/>
          </a:prstGeom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8294A9-2F97-AE48-B5DE-2CD4EE4CBA27}"/>
              </a:ext>
            </a:extLst>
          </p:cNvPr>
          <p:cNvSpPr txBox="1"/>
          <p:nvPr/>
        </p:nvSpPr>
        <p:spPr>
          <a:xfrm>
            <a:off x="3562636" y="7191719"/>
            <a:ext cx="6142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O. masou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9E58281-C6A2-E640-9EEC-B5C034774020}"/>
              </a:ext>
            </a:extLst>
          </p:cNvPr>
          <p:cNvSpPr/>
          <p:nvPr/>
        </p:nvSpPr>
        <p:spPr>
          <a:xfrm>
            <a:off x="3274254" y="7268343"/>
            <a:ext cx="174504" cy="174504"/>
          </a:xfrm>
          <a:prstGeom prst="ellipse">
            <a:avLst/>
          </a:prstGeom>
          <a:solidFill>
            <a:srgbClr val="436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C597D2-A02D-9240-B0F2-8FAF6F049DE9}"/>
              </a:ext>
            </a:extLst>
          </p:cNvPr>
          <p:cNvSpPr txBox="1"/>
          <p:nvPr/>
        </p:nvSpPr>
        <p:spPr>
          <a:xfrm>
            <a:off x="5913774" y="5617559"/>
            <a:ext cx="3737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XX Studies, n datapoints, other informative metrics? Just brainstorming</a:t>
            </a:r>
          </a:p>
        </p:txBody>
      </p:sp>
    </p:spTree>
    <p:extLst>
      <p:ext uri="{BB962C8B-B14F-4D97-AF65-F5344CB8AC3E}">
        <p14:creationId xmlns:p14="http://schemas.microsoft.com/office/powerpoint/2010/main" val="1181841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lendar&#10;&#10;Description automatically generated">
            <a:extLst>
              <a:ext uri="{FF2B5EF4-FFF2-40B4-BE49-F238E27FC236}">
                <a16:creationId xmlns:a16="http://schemas.microsoft.com/office/drawing/2014/main" id="{8CAD510D-7C2F-6DD5-7636-0C4A3A4904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29" y="344029"/>
            <a:ext cx="10376815" cy="103768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5715BE-A3C6-3282-14CB-AD4473907E11}"/>
              </a:ext>
            </a:extLst>
          </p:cNvPr>
          <p:cNvSpPr/>
          <p:nvPr/>
        </p:nvSpPr>
        <p:spPr>
          <a:xfrm>
            <a:off x="1604513" y="1086929"/>
            <a:ext cx="1362974" cy="110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SWIM SPEED cm/s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44A445-8489-EA83-B23B-B6F255E90418}"/>
              </a:ext>
            </a:extLst>
          </p:cNvPr>
          <p:cNvSpPr/>
          <p:nvPr/>
        </p:nvSpPr>
        <p:spPr>
          <a:xfrm>
            <a:off x="3206151" y="2688567"/>
            <a:ext cx="1121434" cy="110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2694B-AF98-8132-EAA5-CE98F482AA39}"/>
              </a:ext>
            </a:extLst>
          </p:cNvPr>
          <p:cNvSpPr/>
          <p:nvPr/>
        </p:nvSpPr>
        <p:spPr>
          <a:xfrm>
            <a:off x="4715801" y="4209690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FLOWS 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cm/s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F65C7A-8614-1D1F-9612-082E6E7F8A51}"/>
              </a:ext>
            </a:extLst>
          </p:cNvPr>
          <p:cNvSpPr/>
          <p:nvPr/>
        </p:nvSpPr>
        <p:spPr>
          <a:xfrm>
            <a:off x="6282933" y="5794075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GONADO-SOMATIC INDEX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D8ACFB-0F24-99D1-351B-15772B521F74}"/>
              </a:ext>
            </a:extLst>
          </p:cNvPr>
          <p:cNvSpPr/>
          <p:nvPr/>
        </p:nvSpPr>
        <p:spPr>
          <a:xfrm>
            <a:off x="7798307" y="7395713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TEMP. ºC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A9AB1-D3F4-8E56-6576-ABC4937E3E7F}"/>
              </a:ext>
            </a:extLst>
          </p:cNvPr>
          <p:cNvSpPr/>
          <p:nvPr/>
        </p:nvSpPr>
        <p:spPr>
          <a:xfrm>
            <a:off x="9399945" y="8893834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GONAD MASS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6C23BF-13B2-F9C7-A8A2-04D074A7D78A}"/>
              </a:ext>
            </a:extLst>
          </p:cNvPr>
          <p:cNvSpPr/>
          <p:nvPr/>
        </p:nvSpPr>
        <p:spPr>
          <a:xfrm>
            <a:off x="4632412" y="931653"/>
            <a:ext cx="1457866" cy="14319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1A5D66-97B7-49CB-1BC9-C1368576AE7C}"/>
              </a:ext>
            </a:extLst>
          </p:cNvPr>
          <p:cNvSpPr/>
          <p:nvPr/>
        </p:nvSpPr>
        <p:spPr>
          <a:xfrm>
            <a:off x="9256199" y="5601418"/>
            <a:ext cx="1457866" cy="14319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423D9D-352F-C31D-099E-CBAD01F92839}"/>
              </a:ext>
            </a:extLst>
          </p:cNvPr>
          <p:cNvSpPr/>
          <p:nvPr/>
        </p:nvSpPr>
        <p:spPr>
          <a:xfrm>
            <a:off x="4632412" y="2507411"/>
            <a:ext cx="1457866" cy="14319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56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D8ABE7-A6CF-A5CA-4387-966DCF5D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99232"/>
            <a:ext cx="12284075" cy="8066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E4C0B7-B4BE-9F17-E59F-BEBA11A00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22"/>
          <a:stretch/>
        </p:blipFill>
        <p:spPr>
          <a:xfrm>
            <a:off x="7875227" y="7608497"/>
            <a:ext cx="1544818" cy="13718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F886DD-C55E-F1FD-F6B2-E2A72644F2C9}"/>
              </a:ext>
            </a:extLst>
          </p:cNvPr>
          <p:cNvSpPr/>
          <p:nvPr/>
        </p:nvSpPr>
        <p:spPr>
          <a:xfrm>
            <a:off x="7315200" y="7108166"/>
            <a:ext cx="1690777" cy="500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</a:t>
            </a:r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558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F36242-F7D8-C03B-83B3-F89D9B96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14407"/>
            <a:ext cx="12284075" cy="9236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28A270-AA29-3335-FBC1-EE1DDD79F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22"/>
          <a:stretch/>
        </p:blipFill>
        <p:spPr>
          <a:xfrm>
            <a:off x="9686774" y="7867289"/>
            <a:ext cx="1544818" cy="13718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AB8695-B208-21EF-6F86-AAA2A03E6E2C}"/>
              </a:ext>
            </a:extLst>
          </p:cNvPr>
          <p:cNvSpPr/>
          <p:nvPr/>
        </p:nvSpPr>
        <p:spPr>
          <a:xfrm>
            <a:off x="9126747" y="7366958"/>
            <a:ext cx="1690777" cy="500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</a:t>
            </a:r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585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B0406CB-CA41-A680-A876-B359FC22A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745" y="0"/>
            <a:ext cx="7376583" cy="11064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59C9F5-A48D-F396-ABAD-6D8514546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2" t="14269"/>
          <a:stretch/>
        </p:blipFill>
        <p:spPr>
          <a:xfrm>
            <a:off x="3640347" y="6799832"/>
            <a:ext cx="1253890" cy="19128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2965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2591C02-705B-B7BC-F723-14F1A49E72AA}"/>
              </a:ext>
            </a:extLst>
          </p:cNvPr>
          <p:cNvGrpSpPr/>
          <p:nvPr/>
        </p:nvGrpSpPr>
        <p:grpSpPr>
          <a:xfrm>
            <a:off x="1138601" y="5306562"/>
            <a:ext cx="9439979" cy="3237832"/>
            <a:chOff x="-8917" y="2863861"/>
            <a:chExt cx="10542693" cy="3616054"/>
          </a:xfrm>
        </p:grpSpPr>
        <p:pic>
          <p:nvPicPr>
            <p:cNvPr id="19" name="Picture 18" descr="A picture containing text, screenshot, font, line&#10;&#10;Description automatically generated">
              <a:extLst>
                <a:ext uri="{FF2B5EF4-FFF2-40B4-BE49-F238E27FC236}">
                  <a16:creationId xmlns:a16="http://schemas.microsoft.com/office/drawing/2014/main" id="{A45FA886-6504-6955-A8EA-A0A5AE1C9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4492" y="2863861"/>
              <a:ext cx="1894954" cy="1894954"/>
            </a:xfrm>
            <a:prstGeom prst="rect">
              <a:avLst/>
            </a:prstGeom>
          </p:spPr>
        </p:pic>
        <p:pic>
          <p:nvPicPr>
            <p:cNvPr id="21" name="Picture 20" descr="A picture containing text, screenshot, font, diagram&#10;&#10;Description automatically generated">
              <a:extLst>
                <a:ext uri="{FF2B5EF4-FFF2-40B4-BE49-F238E27FC236}">
                  <a16:creationId xmlns:a16="http://schemas.microsoft.com/office/drawing/2014/main" id="{A726FB86-C935-443A-13CB-D9B3544D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8823" y="4584961"/>
              <a:ext cx="1894953" cy="1894954"/>
            </a:xfrm>
            <a:prstGeom prst="rect">
              <a:avLst/>
            </a:prstGeom>
          </p:spPr>
        </p:pic>
        <p:pic>
          <p:nvPicPr>
            <p:cNvPr id="15" name="Picture 14" descr="A picture containing text, screenshot, diagram, line&#10;&#10;Description automatically generated">
              <a:extLst>
                <a:ext uri="{FF2B5EF4-FFF2-40B4-BE49-F238E27FC236}">
                  <a16:creationId xmlns:a16="http://schemas.microsoft.com/office/drawing/2014/main" id="{603DDA92-910A-4068-DBD6-BB5345C1B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6277" y="2863861"/>
              <a:ext cx="1894954" cy="1894954"/>
            </a:xfrm>
            <a:prstGeom prst="rect">
              <a:avLst/>
            </a:prstGeom>
          </p:spPr>
        </p:pic>
        <p:pic>
          <p:nvPicPr>
            <p:cNvPr id="23" name="Picture 22" descr="A picture containing text, screenshot, font, diagram&#10;&#10;Description automatically generated">
              <a:extLst>
                <a:ext uri="{FF2B5EF4-FFF2-40B4-BE49-F238E27FC236}">
                  <a16:creationId xmlns:a16="http://schemas.microsoft.com/office/drawing/2014/main" id="{FF6FCAC8-633A-C11F-213B-646267485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8062" y="2863861"/>
              <a:ext cx="1894954" cy="1894954"/>
            </a:xfrm>
            <a:prstGeom prst="rect">
              <a:avLst/>
            </a:prstGeom>
          </p:spPr>
        </p:pic>
        <p:pic>
          <p:nvPicPr>
            <p:cNvPr id="17" name="Picture 16" descr="A picture containing text, screenshot, font&#10;&#10;Description automatically generated">
              <a:extLst>
                <a:ext uri="{FF2B5EF4-FFF2-40B4-BE49-F238E27FC236}">
                  <a16:creationId xmlns:a16="http://schemas.microsoft.com/office/drawing/2014/main" id="{F641CF26-22A2-E72D-BDC1-9B84FD0A9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49847" y="2863861"/>
              <a:ext cx="1894954" cy="1894954"/>
            </a:xfrm>
            <a:prstGeom prst="rect">
              <a:avLst/>
            </a:prstGeom>
          </p:spPr>
        </p:pic>
        <p:pic>
          <p:nvPicPr>
            <p:cNvPr id="13" name="Picture 12" descr="A picture containing text, screenshot, font&#10;&#10;Description automatically generated">
              <a:extLst>
                <a:ext uri="{FF2B5EF4-FFF2-40B4-BE49-F238E27FC236}">
                  <a16:creationId xmlns:a16="http://schemas.microsoft.com/office/drawing/2014/main" id="{6B248F4E-36B3-C716-D81A-120F5210B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21632" y="2863861"/>
              <a:ext cx="1894954" cy="1894954"/>
            </a:xfrm>
            <a:prstGeom prst="rect">
              <a:avLst/>
            </a:prstGeom>
          </p:spPr>
        </p:pic>
        <p:pic>
          <p:nvPicPr>
            <p:cNvPr id="25" name="Picture 24" descr="A picture containing text, screenshot, font, diagram&#10;&#10;Description automatically generated">
              <a:extLst>
                <a:ext uri="{FF2B5EF4-FFF2-40B4-BE49-F238E27FC236}">
                  <a16:creationId xmlns:a16="http://schemas.microsoft.com/office/drawing/2014/main" id="{246F2ED5-4BDA-BC71-DEF1-684C4EB5A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6583" y="2863861"/>
              <a:ext cx="1894954" cy="1894954"/>
            </a:xfrm>
            <a:prstGeom prst="rect">
              <a:avLst/>
            </a:prstGeom>
          </p:spPr>
        </p:pic>
        <p:pic>
          <p:nvPicPr>
            <p:cNvPr id="5" name="Picture 4" descr="A picture containing text, screenshot, line, diagram&#10;&#10;Description automatically generated">
              <a:extLst>
                <a:ext uri="{FF2B5EF4-FFF2-40B4-BE49-F238E27FC236}">
                  <a16:creationId xmlns:a16="http://schemas.microsoft.com/office/drawing/2014/main" id="{104AD3F7-13DE-C0B2-AC1B-75422908E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15575" y="4584960"/>
              <a:ext cx="1894954" cy="1894954"/>
            </a:xfrm>
            <a:prstGeom prst="rect">
              <a:avLst/>
            </a:prstGeom>
          </p:spPr>
        </p:pic>
        <p:pic>
          <p:nvPicPr>
            <p:cNvPr id="9" name="Picture 8" descr="A picture containing text, screenshot, diagram, font&#10;&#10;Description automatically generated">
              <a:extLst>
                <a:ext uri="{FF2B5EF4-FFF2-40B4-BE49-F238E27FC236}">
                  <a16:creationId xmlns:a16="http://schemas.microsoft.com/office/drawing/2014/main" id="{1374789B-AC5B-4520-07FB-53E2485B6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11685" y="4584960"/>
              <a:ext cx="1894954" cy="1894954"/>
            </a:xfrm>
            <a:prstGeom prst="rect">
              <a:avLst/>
            </a:prstGeom>
          </p:spPr>
        </p:pic>
        <p:pic>
          <p:nvPicPr>
            <p:cNvPr id="7" name="Picture 6" descr="A picture containing text, screenshot, line, diagram&#10;&#10;Description automatically generated">
              <a:extLst>
                <a:ext uri="{FF2B5EF4-FFF2-40B4-BE49-F238E27FC236}">
                  <a16:creationId xmlns:a16="http://schemas.microsoft.com/office/drawing/2014/main" id="{10B53A39-315D-C914-4905-FC42B7DA7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65863" y="4584960"/>
              <a:ext cx="1894954" cy="1894954"/>
            </a:xfrm>
            <a:prstGeom prst="rect">
              <a:avLst/>
            </a:prstGeom>
          </p:spPr>
        </p:pic>
        <p:pic>
          <p:nvPicPr>
            <p:cNvPr id="3" name="Picture 2" descr="A picture containing text, screenshot, font, diagram&#10;&#10;Description automatically generated">
              <a:extLst>
                <a:ext uri="{FF2B5EF4-FFF2-40B4-BE49-F238E27FC236}">
                  <a16:creationId xmlns:a16="http://schemas.microsoft.com/office/drawing/2014/main" id="{77D62079-6A1A-DDDF-A8F3-292FFF4FA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27149" y="4584960"/>
              <a:ext cx="1894954" cy="1894954"/>
            </a:xfrm>
            <a:prstGeom prst="rect">
              <a:avLst/>
            </a:prstGeom>
          </p:spPr>
        </p:pic>
        <p:pic>
          <p:nvPicPr>
            <p:cNvPr id="11" name="Picture 10" descr="A picture containing text, screenshot, line, font&#10;&#10;Description automatically generated">
              <a:extLst>
                <a:ext uri="{FF2B5EF4-FFF2-40B4-BE49-F238E27FC236}">
                  <a16:creationId xmlns:a16="http://schemas.microsoft.com/office/drawing/2014/main" id="{74844FC8-42F1-9903-CD10-A1511CE37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8917" y="4584960"/>
              <a:ext cx="1894954" cy="1894954"/>
            </a:xfrm>
            <a:prstGeom prst="rect">
              <a:avLst/>
            </a:prstGeom>
          </p:spPr>
        </p:pic>
      </p:grpSp>
      <p:pic>
        <p:nvPicPr>
          <p:cNvPr id="4" name="Picture 3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EF15560D-8A60-B05F-03FA-BF02BCB453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" y="506713"/>
            <a:ext cx="9736503" cy="486825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11A9A7B-06BD-2B84-4591-03AA7BD23977}"/>
              </a:ext>
            </a:extLst>
          </p:cNvPr>
          <p:cNvSpPr txBox="1"/>
          <p:nvPr/>
        </p:nvSpPr>
        <p:spPr>
          <a:xfrm>
            <a:off x="1431974" y="5161227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96188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392F-7770-2F5D-AA78-798A2F2B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WAS the DATA COLLATED </a:t>
            </a:r>
            <a:r>
              <a:rPr lang="en-US"/>
              <a:t>(roadmap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0A08F-7959-C19C-A79A-ABDD3B231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Option 1: plot only with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Ucrit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(mo2 ~ speed) trend, then I took the highest speed shown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Option 2: author reported calculated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Ucrit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speed (not just the highest speed, this follows the typical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Ucrit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calculation).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353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8763050-59A6-5041-ADB1-0F8AB87A7761}"/>
              </a:ext>
            </a:extLst>
          </p:cNvPr>
          <p:cNvCxnSpPr>
            <a:cxnSpLocks/>
          </p:cNvCxnSpPr>
          <p:nvPr/>
        </p:nvCxnSpPr>
        <p:spPr>
          <a:xfrm>
            <a:off x="10263276" y="5161980"/>
            <a:ext cx="329934" cy="29027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972B793-70C0-4D4D-A9B3-82E2CA4FE01C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7598179" y="5134298"/>
            <a:ext cx="1" cy="28132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014276B-FE7C-4642-8FC7-7C6524F40B19}"/>
              </a:ext>
            </a:extLst>
          </p:cNvPr>
          <p:cNvCxnSpPr>
            <a:cxnSpLocks/>
          </p:cNvCxnSpPr>
          <p:nvPr/>
        </p:nvCxnSpPr>
        <p:spPr>
          <a:xfrm>
            <a:off x="8214166" y="5862820"/>
            <a:ext cx="102660" cy="14125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0414560-9DFD-0248-98CF-38EA8D056555}"/>
              </a:ext>
            </a:extLst>
          </p:cNvPr>
          <p:cNvCxnSpPr>
            <a:cxnSpLocks/>
          </p:cNvCxnSpPr>
          <p:nvPr/>
        </p:nvCxnSpPr>
        <p:spPr>
          <a:xfrm>
            <a:off x="7577445" y="5877227"/>
            <a:ext cx="0" cy="10820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AAA493E-A518-4C45-A9F5-D761A16EE39B}"/>
              </a:ext>
            </a:extLst>
          </p:cNvPr>
          <p:cNvCxnSpPr>
            <a:cxnSpLocks/>
          </p:cNvCxnSpPr>
          <p:nvPr/>
        </p:nvCxnSpPr>
        <p:spPr>
          <a:xfrm flipH="1">
            <a:off x="6796957" y="5848037"/>
            <a:ext cx="214401" cy="19535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F1F428-0E5A-2E45-854F-541075BE6195}"/>
              </a:ext>
            </a:extLst>
          </p:cNvPr>
          <p:cNvCxnSpPr>
            <a:cxnSpLocks/>
          </p:cNvCxnSpPr>
          <p:nvPr/>
        </p:nvCxnSpPr>
        <p:spPr>
          <a:xfrm flipH="1">
            <a:off x="5735399" y="5696506"/>
            <a:ext cx="1275961" cy="3075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CC274CF-FF72-284C-A646-D290C13B2350}"/>
              </a:ext>
            </a:extLst>
          </p:cNvPr>
          <p:cNvCxnSpPr>
            <a:cxnSpLocks/>
          </p:cNvCxnSpPr>
          <p:nvPr/>
        </p:nvCxnSpPr>
        <p:spPr>
          <a:xfrm>
            <a:off x="8316826" y="5715670"/>
            <a:ext cx="982712" cy="34337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2ED7419-8D40-3141-87C2-C4E4585DAF9C}"/>
              </a:ext>
            </a:extLst>
          </p:cNvPr>
          <p:cNvCxnSpPr>
            <a:cxnSpLocks/>
          </p:cNvCxnSpPr>
          <p:nvPr/>
        </p:nvCxnSpPr>
        <p:spPr>
          <a:xfrm>
            <a:off x="9427546" y="6167981"/>
            <a:ext cx="0" cy="9294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08C47C2-B398-E040-A37A-D0EA98FB97A7}"/>
              </a:ext>
            </a:extLst>
          </p:cNvPr>
          <p:cNvCxnSpPr>
            <a:cxnSpLocks/>
          </p:cNvCxnSpPr>
          <p:nvPr/>
        </p:nvCxnSpPr>
        <p:spPr>
          <a:xfrm>
            <a:off x="10140461" y="6173974"/>
            <a:ext cx="0" cy="9294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94E265-D8F1-BC4E-B6B5-810BC2384FC7}"/>
              </a:ext>
            </a:extLst>
          </p:cNvPr>
          <p:cNvSpPr/>
          <p:nvPr/>
        </p:nvSpPr>
        <p:spPr>
          <a:xfrm>
            <a:off x="5898830" y="4076296"/>
            <a:ext cx="5333548" cy="5972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RECOVERY</a:t>
            </a:r>
          </a:p>
          <a:p>
            <a:pPr algn="ctr"/>
            <a:r>
              <a:rPr lang="en-US" sz="1108" dirty="0"/>
              <a:t>(re-establish physiological homeostasis after anaerobic swimming)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0B36B09-CADC-5E43-9143-42F51A498B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455" y="2689317"/>
            <a:ext cx="1851726" cy="70080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C115C2F-BED9-1B45-BFB6-CB940AAA4210}"/>
              </a:ext>
            </a:extLst>
          </p:cNvPr>
          <p:cNvSpPr/>
          <p:nvPr/>
        </p:nvSpPr>
        <p:spPr>
          <a:xfrm>
            <a:off x="731828" y="4069632"/>
            <a:ext cx="3881307" cy="60391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8" b="1" dirty="0">
                <a:solidFill>
                  <a:srgbClr val="024F8B"/>
                </a:solidFill>
              </a:rPr>
              <a:t>ANAEROBIC SWIMMING</a:t>
            </a:r>
          </a:p>
          <a:p>
            <a:pPr algn="ctr"/>
            <a:r>
              <a:rPr lang="en-US" sz="1108" dirty="0">
                <a:solidFill>
                  <a:srgbClr val="024F8B"/>
                </a:solidFill>
              </a:rPr>
              <a:t>(Fraser River Canyon, Hell’s Gate, Big Bar Rockslide)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BC10D8A-0075-2D42-84D7-93886E0358A1}"/>
                  </a:ext>
                </a:extLst>
              </p14:cNvPr>
              <p14:cNvContentPartPr/>
              <p14:nvPr/>
            </p14:nvContentPartPr>
            <p14:xfrm>
              <a:off x="1351169" y="3404940"/>
              <a:ext cx="2079919" cy="380953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BC10D8A-0075-2D42-84D7-93886E0358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3170" y="3386954"/>
                <a:ext cx="2115556" cy="416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3C94E37-5585-854B-A97D-2212D1FC0AD5}"/>
                  </a:ext>
                </a:extLst>
              </p14:cNvPr>
              <p14:cNvContentPartPr/>
              <p14:nvPr/>
            </p14:nvContentPartPr>
            <p14:xfrm>
              <a:off x="1544705" y="3168560"/>
              <a:ext cx="1969078" cy="526602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3C94E37-5585-854B-A97D-2212D1FC0A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6706" y="3150563"/>
                <a:ext cx="2004716" cy="562237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8792333-9AEF-B449-9D21-89E8BB469913}"/>
              </a:ext>
            </a:extLst>
          </p:cNvPr>
          <p:cNvSpPr txBox="1"/>
          <p:nvPr/>
        </p:nvSpPr>
        <p:spPr>
          <a:xfrm>
            <a:off x="2381024" y="2768652"/>
            <a:ext cx="1594048" cy="280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/>
              <a:t>Hinch and Bratty 2000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EE6D3C-AB91-4BEA-9F9E-516AC356AF1C}"/>
              </a:ext>
            </a:extLst>
          </p:cNvPr>
          <p:cNvSpPr txBox="1"/>
          <p:nvPr/>
        </p:nvSpPr>
        <p:spPr>
          <a:xfrm>
            <a:off x="3685989" y="2979452"/>
            <a:ext cx="2034535" cy="930303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1814" dirty="0">
                <a:solidFill>
                  <a:srgbClr val="C00000"/>
                </a:solidFill>
              </a:rPr>
              <a:t>Fallback</a:t>
            </a:r>
          </a:p>
          <a:p>
            <a:endParaRPr lang="en-US" sz="1814" dirty="0">
              <a:solidFill>
                <a:srgbClr val="C00000"/>
              </a:solidFill>
            </a:endParaRPr>
          </a:p>
          <a:p>
            <a:r>
              <a:rPr lang="en-US" sz="1814" dirty="0">
                <a:solidFill>
                  <a:schemeClr val="accent6">
                    <a:lumMod val="75000"/>
                  </a:schemeClr>
                </a:solidFill>
              </a:rPr>
              <a:t>Pass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84B7AC6-D948-1D45-912F-427FAE74B176}"/>
              </a:ext>
            </a:extLst>
          </p:cNvPr>
          <p:cNvSpPr/>
          <p:nvPr/>
        </p:nvSpPr>
        <p:spPr>
          <a:xfrm>
            <a:off x="995473" y="5371025"/>
            <a:ext cx="3276856" cy="5807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11" b="1" dirty="0">
                <a:solidFill>
                  <a:srgbClr val="024F8B"/>
                </a:solidFill>
              </a:rPr>
              <a:t>87 </a:t>
            </a:r>
            <a:r>
              <a:rPr lang="en-US" sz="1209" dirty="0">
                <a:solidFill>
                  <a:srgbClr val="024F8B"/>
                </a:solidFill>
              </a:rPr>
              <a:t>Studies on Salmon swimming </a:t>
            </a:r>
          </a:p>
          <a:p>
            <a:pPr algn="ctr"/>
            <a:r>
              <a:rPr lang="en-US" sz="1411" b="1" dirty="0">
                <a:solidFill>
                  <a:srgbClr val="024F8B"/>
                </a:solidFill>
              </a:rPr>
              <a:t>52</a:t>
            </a:r>
            <a:r>
              <a:rPr lang="en-US" sz="1108" dirty="0">
                <a:solidFill>
                  <a:srgbClr val="024F8B"/>
                </a:solidFill>
              </a:rPr>
              <a:t> </a:t>
            </a:r>
            <a:r>
              <a:rPr lang="en-US" sz="1209" dirty="0">
                <a:solidFill>
                  <a:srgbClr val="024F8B"/>
                </a:solidFill>
              </a:rPr>
              <a:t>Studies on </a:t>
            </a:r>
            <a:r>
              <a:rPr lang="en-US" sz="1209" u="sng" dirty="0">
                <a:solidFill>
                  <a:srgbClr val="024F8B"/>
                </a:solidFill>
              </a:rPr>
              <a:t>Pacific</a:t>
            </a:r>
            <a:r>
              <a:rPr lang="en-US" sz="1209" dirty="0">
                <a:solidFill>
                  <a:srgbClr val="024F8B"/>
                </a:solidFill>
              </a:rPr>
              <a:t> Salmon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3C47FCD3-4E1C-A74F-862E-ECC45FEF3498}"/>
              </a:ext>
            </a:extLst>
          </p:cNvPr>
          <p:cNvSpPr/>
          <p:nvPr/>
        </p:nvSpPr>
        <p:spPr>
          <a:xfrm>
            <a:off x="4851785" y="4172880"/>
            <a:ext cx="868739" cy="341857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9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48E43F1-80B4-5342-AEB2-54051FC77C87}"/>
              </a:ext>
            </a:extLst>
          </p:cNvPr>
          <p:cNvSpPr/>
          <p:nvPr/>
        </p:nvSpPr>
        <p:spPr>
          <a:xfrm>
            <a:off x="995473" y="4730069"/>
            <a:ext cx="3276856" cy="5925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9" b="1" dirty="0">
                <a:solidFill>
                  <a:srgbClr val="024F8B"/>
                </a:solidFill>
              </a:rPr>
              <a:t>What is maximum </a:t>
            </a:r>
            <a:r>
              <a:rPr lang="en-US" sz="1209" b="1" u="sng" dirty="0">
                <a:solidFill>
                  <a:srgbClr val="024F8B"/>
                </a:solidFill>
              </a:rPr>
              <a:t>reported </a:t>
            </a:r>
            <a:r>
              <a:rPr lang="en-US" sz="1209" b="1" dirty="0">
                <a:solidFill>
                  <a:srgbClr val="024F8B"/>
                </a:solidFill>
              </a:rPr>
              <a:t>swimming capacity in salmon? </a:t>
            </a:r>
            <a:endParaRPr lang="en-US" sz="907" i="1" dirty="0">
              <a:solidFill>
                <a:srgbClr val="024F8B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2650226-D807-4749-AF50-307EA826DA0F}"/>
              </a:ext>
            </a:extLst>
          </p:cNvPr>
          <p:cNvSpPr/>
          <p:nvPr/>
        </p:nvSpPr>
        <p:spPr>
          <a:xfrm>
            <a:off x="1160212" y="6010862"/>
            <a:ext cx="2883097" cy="846052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Chinook salmon: 668 cm/s, 1.9 BL/s </a:t>
            </a:r>
          </a:p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Chum salmon: 533 cm/s, 3.32 BL/s </a:t>
            </a:r>
          </a:p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Pink salmon: 147 cm/s 3.90 BL/s</a:t>
            </a:r>
          </a:p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Sockeye salmon: 546 cm/s, 13.5 BL/s </a:t>
            </a:r>
          </a:p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Coho salmon: 187 cm/s, 4.25 BL/s 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E1FDF79-140B-EB4D-B083-A12E1EC9A4C9}"/>
              </a:ext>
            </a:extLst>
          </p:cNvPr>
          <p:cNvSpPr/>
          <p:nvPr/>
        </p:nvSpPr>
        <p:spPr>
          <a:xfrm>
            <a:off x="6466180" y="4777881"/>
            <a:ext cx="3914596" cy="3994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9" b="1" dirty="0"/>
              <a:t>57 % </a:t>
            </a:r>
            <a:r>
              <a:rPr lang="en-US" sz="1209" dirty="0"/>
              <a:t>(</a:t>
            </a:r>
            <a:r>
              <a:rPr lang="en-US" sz="1209" b="1" dirty="0"/>
              <a:t>50</a:t>
            </a:r>
            <a:r>
              <a:rPr lang="en-US" sz="1209" dirty="0"/>
              <a:t>/87) of swim studies addressed recovery</a:t>
            </a:r>
            <a:endParaRPr lang="en-US" sz="1209" b="1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6FCC186-10D9-DB49-84AD-AA1AEC830468}"/>
              </a:ext>
            </a:extLst>
          </p:cNvPr>
          <p:cNvSpPr/>
          <p:nvPr/>
        </p:nvSpPr>
        <p:spPr>
          <a:xfrm>
            <a:off x="4948567" y="5979532"/>
            <a:ext cx="941748" cy="58749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>
                <a:solidFill>
                  <a:schemeClr val="tx1"/>
                </a:solidFill>
              </a:rPr>
              <a:t>Blood Biochemistry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35E7B02-F60E-504F-9BE0-DDF5A8CED0C9}"/>
              </a:ext>
            </a:extLst>
          </p:cNvPr>
          <p:cNvSpPr/>
          <p:nvPr/>
        </p:nvSpPr>
        <p:spPr>
          <a:xfrm>
            <a:off x="5930888" y="5979532"/>
            <a:ext cx="958403" cy="58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/>
              <a:t>Metabolism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C44BB34-93AD-0241-895C-E3616CC596B6}"/>
              </a:ext>
            </a:extLst>
          </p:cNvPr>
          <p:cNvSpPr/>
          <p:nvPr/>
        </p:nvSpPr>
        <p:spPr>
          <a:xfrm>
            <a:off x="6863198" y="5415619"/>
            <a:ext cx="1469962" cy="471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9" b="1" dirty="0"/>
              <a:t>46 % </a:t>
            </a:r>
            <a:r>
              <a:rPr lang="en-US" sz="1209" dirty="0"/>
              <a:t>(23/50)</a:t>
            </a:r>
            <a:endParaRPr lang="en-US" sz="1209" b="1" dirty="0"/>
          </a:p>
          <a:p>
            <a:pPr algn="ctr"/>
            <a:r>
              <a:rPr lang="en-US" sz="1209" dirty="0"/>
              <a:t>Studied Recovery</a:t>
            </a:r>
            <a:endParaRPr lang="en-US" sz="907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31AA34F7-D1AC-2245-8D41-B79574576941}"/>
              </a:ext>
            </a:extLst>
          </p:cNvPr>
          <p:cNvSpPr/>
          <p:nvPr/>
        </p:nvSpPr>
        <p:spPr>
          <a:xfrm>
            <a:off x="10533440" y="5391079"/>
            <a:ext cx="1469963" cy="471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9" b="1" dirty="0"/>
              <a:t>54 % </a:t>
            </a:r>
            <a:r>
              <a:rPr lang="en-US" sz="1209" dirty="0"/>
              <a:t>(27/50)</a:t>
            </a:r>
          </a:p>
          <a:p>
            <a:pPr algn="ctr"/>
            <a:r>
              <a:rPr lang="en-US" sz="1209" dirty="0"/>
              <a:t>Discussed Only </a:t>
            </a:r>
            <a:endParaRPr lang="en-US" sz="907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D5A9677-B941-4647-AEB2-389EE39E51CB}"/>
              </a:ext>
            </a:extLst>
          </p:cNvPr>
          <p:cNvSpPr/>
          <p:nvPr/>
        </p:nvSpPr>
        <p:spPr>
          <a:xfrm>
            <a:off x="6978519" y="5979532"/>
            <a:ext cx="893091" cy="58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/>
              <a:t>Cardiac physiology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2B8D943-D473-9748-8C1B-04F8784B9356}"/>
              </a:ext>
            </a:extLst>
          </p:cNvPr>
          <p:cNvSpPr/>
          <p:nvPr/>
        </p:nvSpPr>
        <p:spPr>
          <a:xfrm>
            <a:off x="9168351" y="5891292"/>
            <a:ext cx="1271968" cy="2826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/>
              <a:t>Swim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B122E3B5-AD1A-764A-A64E-D85F5AD307B0}"/>
              </a:ext>
            </a:extLst>
          </p:cNvPr>
          <p:cNvSpPr/>
          <p:nvPr/>
        </p:nvSpPr>
        <p:spPr>
          <a:xfrm>
            <a:off x="9039320" y="7052571"/>
            <a:ext cx="696955" cy="46492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8" dirty="0"/>
              <a:t>83 %</a:t>
            </a:r>
          </a:p>
          <a:p>
            <a:pPr algn="ctr"/>
            <a:r>
              <a:rPr lang="en-US" sz="1108" dirty="0"/>
              <a:t>(19/23) 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6D7E2CE5-543C-734F-B86C-0359D1C424DC}"/>
              </a:ext>
            </a:extLst>
          </p:cNvPr>
          <p:cNvSpPr/>
          <p:nvPr/>
        </p:nvSpPr>
        <p:spPr>
          <a:xfrm>
            <a:off x="9836485" y="7052571"/>
            <a:ext cx="696955" cy="46492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8" dirty="0"/>
              <a:t>30 %</a:t>
            </a:r>
          </a:p>
          <a:p>
            <a:pPr algn="ctr"/>
            <a:r>
              <a:rPr lang="en-US" sz="1108" dirty="0"/>
              <a:t>(7/23) 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B5784CA-9B1E-5F46-9891-FDCD546295E4}"/>
              </a:ext>
            </a:extLst>
          </p:cNvPr>
          <p:cNvSpPr/>
          <p:nvPr/>
        </p:nvSpPr>
        <p:spPr>
          <a:xfrm>
            <a:off x="9049190" y="6241455"/>
            <a:ext cx="781445" cy="7992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/>
              <a:t>Repeat Swim</a:t>
            </a:r>
          </a:p>
          <a:p>
            <a:pPr algn="ctr"/>
            <a:r>
              <a:rPr lang="en-US" sz="907" dirty="0"/>
              <a:t>(recovery </a:t>
            </a:r>
          </a:p>
          <a:p>
            <a:pPr algn="ctr"/>
            <a:r>
              <a:rPr lang="en-US" sz="907" dirty="0"/>
              <a:t>ratio)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8EF05A0-623D-2444-8975-A365A6B201A9}"/>
              </a:ext>
            </a:extLst>
          </p:cNvPr>
          <p:cNvSpPr/>
          <p:nvPr/>
        </p:nvSpPr>
        <p:spPr>
          <a:xfrm>
            <a:off x="9870692" y="6241455"/>
            <a:ext cx="696955" cy="79922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>
                <a:solidFill>
                  <a:schemeClr val="tx1"/>
                </a:solidFill>
              </a:rPr>
              <a:t>Fatigue swim speeds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681AA71-11CF-C44B-B516-601322D80540}"/>
              </a:ext>
            </a:extLst>
          </p:cNvPr>
          <p:cNvSpPr/>
          <p:nvPr/>
        </p:nvSpPr>
        <p:spPr>
          <a:xfrm>
            <a:off x="7929699" y="5979532"/>
            <a:ext cx="924233" cy="58749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>
                <a:solidFill>
                  <a:schemeClr val="tx1"/>
                </a:solidFill>
              </a:rPr>
              <a:t>Somatic Energy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7C567F2-EE73-4742-ABDE-F8DA6CD5BC42}"/>
              </a:ext>
            </a:extLst>
          </p:cNvPr>
          <p:cNvSpPr/>
          <p:nvPr/>
        </p:nvSpPr>
        <p:spPr>
          <a:xfrm>
            <a:off x="5023463" y="6600506"/>
            <a:ext cx="798874" cy="54494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08" dirty="0"/>
              <a:t>78 % (18/23)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F5D9BDE7-55FB-7D45-A31D-029CB017D0C4}"/>
              </a:ext>
            </a:extLst>
          </p:cNvPr>
          <p:cNvSpPr/>
          <p:nvPr/>
        </p:nvSpPr>
        <p:spPr>
          <a:xfrm>
            <a:off x="6072814" y="6601032"/>
            <a:ext cx="689308" cy="556838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08" dirty="0"/>
              <a:t>87 %</a:t>
            </a:r>
          </a:p>
          <a:p>
            <a:pPr algn="ctr"/>
            <a:r>
              <a:rPr lang="en-US" sz="1108" dirty="0"/>
              <a:t>(20/23) 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E7727C25-ECC8-B743-884C-F6673EA35533}"/>
              </a:ext>
            </a:extLst>
          </p:cNvPr>
          <p:cNvSpPr/>
          <p:nvPr/>
        </p:nvSpPr>
        <p:spPr>
          <a:xfrm>
            <a:off x="7126982" y="6601032"/>
            <a:ext cx="696955" cy="46492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08" dirty="0"/>
              <a:t>43 %</a:t>
            </a:r>
          </a:p>
          <a:p>
            <a:pPr algn="ctr"/>
            <a:r>
              <a:rPr lang="en-US" sz="1108" dirty="0"/>
              <a:t>(10/23) 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21CE61D1-839C-7741-9EA2-CFD39728FC0C}"/>
              </a:ext>
            </a:extLst>
          </p:cNvPr>
          <p:cNvSpPr/>
          <p:nvPr/>
        </p:nvSpPr>
        <p:spPr>
          <a:xfrm>
            <a:off x="8075002" y="6601032"/>
            <a:ext cx="696955" cy="46492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08" dirty="0"/>
              <a:t>26 %</a:t>
            </a:r>
          </a:p>
          <a:p>
            <a:pPr algn="ctr"/>
            <a:r>
              <a:rPr lang="en-US" sz="1108" dirty="0"/>
              <a:t>(6/23)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D74D2F-8FE7-DB4E-A3E2-539E9DAE98D9}"/>
              </a:ext>
            </a:extLst>
          </p:cNvPr>
          <p:cNvSpPr txBox="1"/>
          <p:nvPr/>
        </p:nvSpPr>
        <p:spPr>
          <a:xfrm>
            <a:off x="2963958" y="3537486"/>
            <a:ext cx="499392" cy="280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/>
              <a:t>Time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150D29-69AB-8849-96ED-C8042509F1B9}"/>
              </a:ext>
            </a:extLst>
          </p:cNvPr>
          <p:cNvSpPr txBox="1"/>
          <p:nvPr/>
        </p:nvSpPr>
        <p:spPr>
          <a:xfrm>
            <a:off x="291012" y="3430825"/>
            <a:ext cx="943870" cy="280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/>
              <a:t>Swim speed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E56EA15-49EF-FE4E-97C8-A9C7284360EF}"/>
              </a:ext>
            </a:extLst>
          </p:cNvPr>
          <p:cNvCxnSpPr>
            <a:cxnSpLocks/>
          </p:cNvCxnSpPr>
          <p:nvPr/>
        </p:nvCxnSpPr>
        <p:spPr>
          <a:xfrm flipV="1">
            <a:off x="3594594" y="3111153"/>
            <a:ext cx="600098" cy="409099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E15FB65-466D-C945-B6F6-EC09F8223D8C}"/>
              </a:ext>
            </a:extLst>
          </p:cNvPr>
          <p:cNvCxnSpPr>
            <a:cxnSpLocks/>
          </p:cNvCxnSpPr>
          <p:nvPr/>
        </p:nvCxnSpPr>
        <p:spPr>
          <a:xfrm>
            <a:off x="3600105" y="3585952"/>
            <a:ext cx="581024" cy="14129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Round Same Side Corner Rectangle 90">
            <a:extLst>
              <a:ext uri="{FF2B5EF4-FFF2-40B4-BE49-F238E27FC236}">
                <a16:creationId xmlns:a16="http://schemas.microsoft.com/office/drawing/2014/main" id="{765C8F1F-8B90-2943-8D41-D8B88D82A0A6}"/>
              </a:ext>
            </a:extLst>
          </p:cNvPr>
          <p:cNvSpPr/>
          <p:nvPr/>
        </p:nvSpPr>
        <p:spPr>
          <a:xfrm>
            <a:off x="2225614" y="3126239"/>
            <a:ext cx="272740" cy="641867"/>
          </a:xfrm>
          <a:prstGeom prst="round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9"/>
          </a:p>
        </p:txBody>
      </p:sp>
      <p:sp>
        <p:nvSpPr>
          <p:cNvPr id="92" name="Round Same Side Corner Rectangle 90">
            <a:extLst>
              <a:ext uri="{FF2B5EF4-FFF2-40B4-BE49-F238E27FC236}">
                <a16:creationId xmlns:a16="http://schemas.microsoft.com/office/drawing/2014/main" id="{A5DD3A72-7DB6-EA49-BC48-3A27DB72902B}"/>
              </a:ext>
            </a:extLst>
          </p:cNvPr>
          <p:cNvSpPr/>
          <p:nvPr/>
        </p:nvSpPr>
        <p:spPr>
          <a:xfrm>
            <a:off x="2994042" y="3126240"/>
            <a:ext cx="285420" cy="666210"/>
          </a:xfrm>
          <a:prstGeom prst="round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9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9F7D31F-7580-754A-A3B6-71716B5C1999}"/>
              </a:ext>
            </a:extLst>
          </p:cNvPr>
          <p:cNvSpPr txBox="1"/>
          <p:nvPr/>
        </p:nvSpPr>
        <p:spPr>
          <a:xfrm>
            <a:off x="3217534" y="3025560"/>
            <a:ext cx="530079" cy="27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>
                <a:solidFill>
                  <a:srgbClr val="006AC0"/>
                </a:solidFill>
              </a:rPr>
              <a:t>burst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D8579CF-7C74-874F-B2F9-FF49FAB26D99}"/>
              </a:ext>
            </a:extLst>
          </p:cNvPr>
          <p:cNvSpPr txBox="1"/>
          <p:nvPr/>
        </p:nvSpPr>
        <p:spPr>
          <a:xfrm>
            <a:off x="2387317" y="3024024"/>
            <a:ext cx="530079" cy="27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>
                <a:solidFill>
                  <a:srgbClr val="006AC0"/>
                </a:solidFill>
              </a:rPr>
              <a:t>burst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432343-A987-134D-9FE4-3B3F92955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578" y="2436663"/>
            <a:ext cx="5563382" cy="1335574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from literature synthesis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DBF00-95CE-0B40-B73E-2965ABC292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C3314B-6C3C-A749-837E-847F670CE034}" type="slidenum">
              <a:rPr lang="en-US" smtClean="0"/>
              <a:t>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BDA101-1A28-3748-8C54-A6C84825D164}"/>
              </a:ext>
            </a:extLst>
          </p:cNvPr>
          <p:cNvGrpSpPr/>
          <p:nvPr/>
        </p:nvGrpSpPr>
        <p:grpSpPr>
          <a:xfrm>
            <a:off x="2601760" y="7161589"/>
            <a:ext cx="4914016" cy="947221"/>
            <a:chOff x="668916" y="4822253"/>
            <a:chExt cx="4877183" cy="940121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86B40145-8391-B54E-8C1C-39EA5E9DBCB4}"/>
                </a:ext>
              </a:extLst>
            </p:cNvPr>
            <p:cNvSpPr/>
            <p:nvPr/>
          </p:nvSpPr>
          <p:spPr>
            <a:xfrm>
              <a:off x="1834932" y="4822253"/>
              <a:ext cx="3711167" cy="92607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11" b="1" dirty="0">
                  <a:solidFill>
                    <a:schemeClr val="tx1"/>
                  </a:solidFill>
                </a:rPr>
                <a:t>How much is too much bursting (leads to fallback, or delayed mortality?)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22DEBC6-31CF-E648-A857-E97AB8DD9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916" y="5345939"/>
              <a:ext cx="1166016" cy="416435"/>
            </a:xfrm>
            <a:prstGeom prst="rect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4C21BE7-FEA7-E543-91AD-F51D0085E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3100" y="4881496"/>
              <a:ext cx="830995" cy="296784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5334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63" grpId="0" animBg="1"/>
      <p:bldP spid="6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24A6651-17F7-F9D4-3F57-6415CCE01778}"/>
              </a:ext>
            </a:extLst>
          </p:cNvPr>
          <p:cNvCxnSpPr>
            <a:cxnSpLocks/>
          </p:cNvCxnSpPr>
          <p:nvPr/>
        </p:nvCxnSpPr>
        <p:spPr>
          <a:xfrm>
            <a:off x="3827933" y="2124167"/>
            <a:ext cx="905723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8763050-59A6-5041-ADB1-0F8AB87A7761}"/>
              </a:ext>
            </a:extLst>
          </p:cNvPr>
          <p:cNvCxnSpPr>
            <a:cxnSpLocks/>
          </p:cNvCxnSpPr>
          <p:nvPr/>
        </p:nvCxnSpPr>
        <p:spPr>
          <a:xfrm flipV="1">
            <a:off x="5232936" y="1603572"/>
            <a:ext cx="641791" cy="48055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972B793-70C0-4D4D-A9B3-82E2CA4FE01C}"/>
              </a:ext>
            </a:extLst>
          </p:cNvPr>
          <p:cNvCxnSpPr>
            <a:cxnSpLocks/>
          </p:cNvCxnSpPr>
          <p:nvPr/>
        </p:nvCxnSpPr>
        <p:spPr>
          <a:xfrm>
            <a:off x="5232936" y="2422048"/>
            <a:ext cx="905723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94E265-D8F1-BC4E-B6B5-810BC2384FC7}"/>
              </a:ext>
            </a:extLst>
          </p:cNvPr>
          <p:cNvSpPr/>
          <p:nvPr/>
        </p:nvSpPr>
        <p:spPr>
          <a:xfrm>
            <a:off x="2743200" y="1333070"/>
            <a:ext cx="1311834" cy="1582194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Helvetica" pitchFamily="2" charset="0"/>
              </a:rPr>
              <a:t>POST SWIM RECOVERY</a:t>
            </a:r>
          </a:p>
          <a:p>
            <a:pPr algn="ctr"/>
            <a:r>
              <a:rPr lang="en-US" sz="1200" dirty="0">
                <a:latin typeface="Helvetica" pitchFamily="2" charset="0"/>
              </a:rPr>
              <a:t>(re-establish physiological baseline after aerobic and anaerobic swimming)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E1FDF79-140B-EB4D-B083-A12E1EC9A4C9}"/>
              </a:ext>
            </a:extLst>
          </p:cNvPr>
          <p:cNvSpPr/>
          <p:nvPr/>
        </p:nvSpPr>
        <p:spPr>
          <a:xfrm>
            <a:off x="4206576" y="1335701"/>
            <a:ext cx="1191327" cy="1582194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Helvetica" pitchFamily="2" charset="0"/>
              </a:rPr>
              <a:t>57 % 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b="1" dirty="0">
                <a:latin typeface="Helvetica" pitchFamily="2" charset="0"/>
              </a:rPr>
              <a:t>52</a:t>
            </a:r>
            <a:r>
              <a:rPr lang="en-US" sz="1200" dirty="0">
                <a:latin typeface="Helvetica" pitchFamily="2" charset="0"/>
              </a:rPr>
              <a:t>/91) included studies addressed recovery</a:t>
            </a:r>
            <a:endParaRPr lang="en-US" sz="1200" b="1" dirty="0">
              <a:latin typeface="Helvetica" pitchFamily="2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6FCC186-10D9-DB49-84AD-AA1AEC830468}"/>
              </a:ext>
            </a:extLst>
          </p:cNvPr>
          <p:cNvSpPr/>
          <p:nvPr/>
        </p:nvSpPr>
        <p:spPr>
          <a:xfrm>
            <a:off x="6805199" y="1719577"/>
            <a:ext cx="2270943" cy="1404942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Helvetica" pitchFamily="2" charset="0"/>
              </a:rPr>
              <a:t>Blood </a:t>
            </a:r>
            <a:r>
              <a:rPr lang="en-US" sz="1200" dirty="0">
                <a:latin typeface="Helvetica" pitchFamily="2" charset="0"/>
              </a:rPr>
              <a:t> (18/23)</a:t>
            </a:r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Heart  (11/23)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Metabolism (18/23)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Somatic energy (6/23)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Repeat Swim (recovery ratio) (19/23)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C44BB34-93AD-0241-895C-E3616CC596B6}"/>
              </a:ext>
            </a:extLst>
          </p:cNvPr>
          <p:cNvSpPr/>
          <p:nvPr/>
        </p:nvSpPr>
        <p:spPr>
          <a:xfrm>
            <a:off x="5593584" y="2084125"/>
            <a:ext cx="1029993" cy="831139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Helvetica" pitchFamily="2" charset="0"/>
              </a:rPr>
              <a:t>46 % 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b="1" dirty="0">
                <a:latin typeface="Helvetica" pitchFamily="2" charset="0"/>
              </a:rPr>
              <a:t>23</a:t>
            </a:r>
            <a:r>
              <a:rPr lang="en-US" sz="1200" dirty="0">
                <a:latin typeface="Helvetica" pitchFamily="2" charset="0"/>
              </a:rPr>
              <a:t>/52)</a:t>
            </a:r>
            <a:endParaRPr lang="en-US" sz="1200" b="1" dirty="0">
              <a:latin typeface="Helvetica" pitchFamily="2" charset="0"/>
            </a:endParaRPr>
          </a:p>
          <a:p>
            <a:pPr algn="ctr"/>
            <a:r>
              <a:rPr lang="en-US" sz="1200" dirty="0">
                <a:latin typeface="Helvetica" pitchFamily="2" charset="0"/>
              </a:rPr>
              <a:t>studied recovery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31AA34F7-D1AC-2245-8D41-B79574576941}"/>
              </a:ext>
            </a:extLst>
          </p:cNvPr>
          <p:cNvSpPr/>
          <p:nvPr/>
        </p:nvSpPr>
        <p:spPr>
          <a:xfrm>
            <a:off x="5593583" y="1317717"/>
            <a:ext cx="1029993" cy="651480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Helvetica" pitchFamily="2" charset="0"/>
              </a:rPr>
              <a:t>56 %</a:t>
            </a:r>
            <a:r>
              <a:rPr lang="en-US" sz="1200" b="1" dirty="0">
                <a:latin typeface="Helvetica" pitchFamily="2" charset="0"/>
              </a:rPr>
              <a:t> 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b="1" dirty="0">
                <a:latin typeface="Helvetica" pitchFamily="2" charset="0"/>
              </a:rPr>
              <a:t>29</a:t>
            </a:r>
            <a:r>
              <a:rPr lang="en-US" sz="1200" dirty="0">
                <a:latin typeface="Helvetica" pitchFamily="2" charset="0"/>
              </a:rPr>
              <a:t>/52)</a:t>
            </a:r>
          </a:p>
          <a:p>
            <a:pPr algn="ctr"/>
            <a:r>
              <a:rPr lang="en-US" sz="1200" dirty="0">
                <a:latin typeface="Helvetica" pitchFamily="2" charset="0"/>
              </a:rPr>
              <a:t>discussed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7C567F2-EE73-4742-ABDE-F8DA6CD5BC42}"/>
              </a:ext>
            </a:extLst>
          </p:cNvPr>
          <p:cNvSpPr/>
          <p:nvPr/>
        </p:nvSpPr>
        <p:spPr>
          <a:xfrm>
            <a:off x="8423048" y="1402245"/>
            <a:ext cx="982711" cy="282684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108" dirty="0"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DBF00-95CE-0B40-B73E-2965ABC292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C3314B-6C3C-A749-837E-847F670CE034}" type="slidenum">
              <a:rPr lang="en-US" smtClean="0"/>
              <a:t>6</a:t>
            </a:fld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BAF0C1E-69C2-3A33-B41E-262BF5F4AAC3}"/>
              </a:ext>
            </a:extLst>
          </p:cNvPr>
          <p:cNvSpPr/>
          <p:nvPr/>
        </p:nvSpPr>
        <p:spPr>
          <a:xfrm>
            <a:off x="6685602" y="1832417"/>
            <a:ext cx="250850" cy="1139383"/>
          </a:xfrm>
          <a:prstGeom prst="leftBrace">
            <a:avLst>
              <a:gd name="adj1" fmla="val 96898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FA587D9-6C33-4B0D-EFB9-6FC22ABE2AC6}"/>
              </a:ext>
            </a:extLst>
          </p:cNvPr>
          <p:cNvSpPr txBox="1"/>
          <p:nvPr/>
        </p:nvSpPr>
        <p:spPr>
          <a:xfrm>
            <a:off x="6901087" y="1336104"/>
            <a:ext cx="1427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PERFORMANCE EXAMINED:</a:t>
            </a:r>
          </a:p>
        </p:txBody>
      </p:sp>
    </p:spTree>
    <p:extLst>
      <p:ext uri="{BB962C8B-B14F-4D97-AF65-F5344CB8AC3E}">
        <p14:creationId xmlns:p14="http://schemas.microsoft.com/office/powerpoint/2010/main" val="273199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2" grpId="0" animBg="1"/>
      <p:bldP spid="53" grpId="0" animBg="1"/>
      <p:bldP spid="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769DE4C-4A07-9C47-BF79-6DCD4B576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1268" y="3652762"/>
            <a:ext cx="169238" cy="1547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E0A468-1A5A-FF47-BFD4-5CDB31989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0710" y="3807495"/>
            <a:ext cx="177375" cy="154732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083618C-1621-F046-9B61-D138BD738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2364"/>
            <a:ext cx="12288011" cy="67025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B28440-ED9F-634C-A68D-0AAC3AF81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1247" y="4490295"/>
            <a:ext cx="654050" cy="1479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52D637-1B60-9A4F-B1EF-43A3862E905A}"/>
              </a:ext>
            </a:extLst>
          </p:cNvPr>
          <p:cNvSpPr txBox="1"/>
          <p:nvPr/>
        </p:nvSpPr>
        <p:spPr>
          <a:xfrm>
            <a:off x="10209470" y="4162168"/>
            <a:ext cx="1411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400E8F-1025-7E45-812C-6D460A198F44}"/>
              </a:ext>
            </a:extLst>
          </p:cNvPr>
          <p:cNvSpPr txBox="1"/>
          <p:nvPr/>
        </p:nvSpPr>
        <p:spPr>
          <a:xfrm>
            <a:off x="4321149" y="953422"/>
            <a:ext cx="1207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199 cm/s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9B216-F21E-BD4B-96F8-9C29B6F823AD}"/>
              </a:ext>
            </a:extLst>
          </p:cNvPr>
          <p:cNvSpPr txBox="1"/>
          <p:nvPr/>
        </p:nvSpPr>
        <p:spPr>
          <a:xfrm>
            <a:off x="6536894" y="953422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533 cm/s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82C596-D286-3849-9900-7D771E18D046}"/>
              </a:ext>
            </a:extLst>
          </p:cNvPr>
          <p:cNvSpPr txBox="1"/>
          <p:nvPr/>
        </p:nvSpPr>
        <p:spPr>
          <a:xfrm>
            <a:off x="8772517" y="953422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187 cm/s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753974-F976-EE4B-93B7-17FA0477F63C}"/>
              </a:ext>
            </a:extLst>
          </p:cNvPr>
          <p:cNvSpPr txBox="1"/>
          <p:nvPr/>
        </p:nvSpPr>
        <p:spPr>
          <a:xfrm>
            <a:off x="4315965" y="4118423"/>
            <a:ext cx="13179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749 cm/s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28570B-86C5-D24A-AAB1-0E4BF476A518}"/>
              </a:ext>
            </a:extLst>
          </p:cNvPr>
          <p:cNvSpPr txBox="1"/>
          <p:nvPr/>
        </p:nvSpPr>
        <p:spPr>
          <a:xfrm>
            <a:off x="6531710" y="4118423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668 cm/s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CFD7BF-F052-D94F-AE44-52B3726D0649}"/>
              </a:ext>
            </a:extLst>
          </p:cNvPr>
          <p:cNvSpPr txBox="1"/>
          <p:nvPr/>
        </p:nvSpPr>
        <p:spPr>
          <a:xfrm>
            <a:off x="8767333" y="4118423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406 cm/s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CCF8F6-DFC7-8845-AB70-FF9B5891D4FC}"/>
              </a:ext>
            </a:extLst>
          </p:cNvPr>
          <p:cNvSpPr txBox="1"/>
          <p:nvPr/>
        </p:nvSpPr>
        <p:spPr>
          <a:xfrm>
            <a:off x="10992798" y="953422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817 cm/s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14E031-7FB7-FE4D-93EE-D822170E8B77}"/>
              </a:ext>
            </a:extLst>
          </p:cNvPr>
          <p:cNvSpPr txBox="1"/>
          <p:nvPr/>
        </p:nvSpPr>
        <p:spPr>
          <a:xfrm>
            <a:off x="1380334" y="953422"/>
            <a:ext cx="1152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All data 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77F6B-460E-504D-8FB6-AA375261FB53}"/>
              </a:ext>
            </a:extLst>
          </p:cNvPr>
          <p:cNvSpPr txBox="1"/>
          <p:nvPr/>
        </p:nvSpPr>
        <p:spPr>
          <a:xfrm>
            <a:off x="10209470" y="5969845"/>
            <a:ext cx="1944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marks estimated anaerobic (&gt; 2 BL/s) swim speeds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Error is SD </a:t>
            </a:r>
          </a:p>
        </p:txBody>
      </p:sp>
    </p:spTree>
    <p:extLst>
      <p:ext uri="{BB962C8B-B14F-4D97-AF65-F5344CB8AC3E}">
        <p14:creationId xmlns:p14="http://schemas.microsoft.com/office/powerpoint/2010/main" val="42161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A18FE976-667D-EF4F-9B71-AEA24FBC0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5986"/>
            <a:ext cx="12284075" cy="67004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A6B4CD-9C12-B54A-8A7C-8CB48319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995" y="3222452"/>
            <a:ext cx="654050" cy="14795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A5FAE02-CDAF-C241-B68D-AF730EB2318F}"/>
              </a:ext>
            </a:extLst>
          </p:cNvPr>
          <p:cNvSpPr txBox="1"/>
          <p:nvPr/>
        </p:nvSpPr>
        <p:spPr>
          <a:xfrm>
            <a:off x="4303334" y="2552110"/>
            <a:ext cx="13019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3.90 BL/s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C7C9F5-92D0-144C-85F8-41B7882EB70B}"/>
              </a:ext>
            </a:extLst>
          </p:cNvPr>
          <p:cNvSpPr txBox="1"/>
          <p:nvPr/>
        </p:nvSpPr>
        <p:spPr>
          <a:xfrm>
            <a:off x="6568774" y="2552110"/>
            <a:ext cx="12282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3.32 BL/s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6E364E-B405-334B-97A8-9369F25FF6B3}"/>
              </a:ext>
            </a:extLst>
          </p:cNvPr>
          <p:cNvSpPr txBox="1"/>
          <p:nvPr/>
        </p:nvSpPr>
        <p:spPr>
          <a:xfrm>
            <a:off x="8784519" y="2552110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4.25 BL/s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D806C6-3EB6-9447-9C44-E86DDFF0B352}"/>
              </a:ext>
            </a:extLst>
          </p:cNvPr>
          <p:cNvSpPr txBox="1"/>
          <p:nvPr/>
        </p:nvSpPr>
        <p:spPr>
          <a:xfrm>
            <a:off x="4298150" y="5717111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3.53 BL/s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ED7DBA-F205-D74A-A192-54AACCF470DD}"/>
              </a:ext>
            </a:extLst>
          </p:cNvPr>
          <p:cNvSpPr txBox="1"/>
          <p:nvPr/>
        </p:nvSpPr>
        <p:spPr>
          <a:xfrm>
            <a:off x="6563590" y="5717111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13.5 BL/s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494404-2738-BF46-A616-3295B37F2743}"/>
              </a:ext>
            </a:extLst>
          </p:cNvPr>
          <p:cNvSpPr txBox="1"/>
          <p:nvPr/>
        </p:nvSpPr>
        <p:spPr>
          <a:xfrm>
            <a:off x="8779335" y="5717111"/>
            <a:ext cx="11897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1.9 BL/s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E39FF5-8E55-6B4A-A6AB-63E596381FFE}"/>
              </a:ext>
            </a:extLst>
          </p:cNvPr>
          <p:cNvSpPr txBox="1"/>
          <p:nvPr/>
        </p:nvSpPr>
        <p:spPr>
          <a:xfrm>
            <a:off x="11044556" y="2552110"/>
            <a:ext cx="11897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6.6 BL/s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192869-5ECA-A044-89CD-B9F921A3497E}"/>
              </a:ext>
            </a:extLst>
          </p:cNvPr>
          <p:cNvSpPr txBox="1"/>
          <p:nvPr/>
        </p:nvSpPr>
        <p:spPr>
          <a:xfrm>
            <a:off x="10979738" y="5717111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7.91 BL/s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1EB872-88C6-1C47-8DE7-B1EE12BF85EC}"/>
              </a:ext>
            </a:extLst>
          </p:cNvPr>
          <p:cNvSpPr txBox="1"/>
          <p:nvPr/>
        </p:nvSpPr>
        <p:spPr>
          <a:xfrm>
            <a:off x="2028018" y="2978145"/>
            <a:ext cx="10021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F67CB8-AD31-0644-BC5E-79DFE604B633}"/>
              </a:ext>
            </a:extLst>
          </p:cNvPr>
          <p:cNvSpPr txBox="1"/>
          <p:nvPr/>
        </p:nvSpPr>
        <p:spPr>
          <a:xfrm>
            <a:off x="966266" y="2552110"/>
            <a:ext cx="195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All data combined</a:t>
            </a:r>
          </a:p>
        </p:txBody>
      </p:sp>
    </p:spTree>
    <p:extLst>
      <p:ext uri="{BB962C8B-B14F-4D97-AF65-F5344CB8AC3E}">
        <p14:creationId xmlns:p14="http://schemas.microsoft.com/office/powerpoint/2010/main" val="2888284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1844C3-507F-484A-9141-B2223FE7D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643" y="2103437"/>
            <a:ext cx="9468957" cy="68580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81BBE33A-22CD-144F-BFF7-7D4FD2C0A398}"/>
              </a:ext>
            </a:extLst>
          </p:cNvPr>
          <p:cNvSpPr/>
          <p:nvPr/>
        </p:nvSpPr>
        <p:spPr>
          <a:xfrm rot="21298064">
            <a:off x="3413489" y="2370045"/>
            <a:ext cx="115755" cy="382981"/>
          </a:xfrm>
          <a:prstGeom prst="rightBrace">
            <a:avLst>
              <a:gd name="adj1" fmla="val 4435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A1851F3-778B-6C4A-97F9-944754FB6D29}"/>
              </a:ext>
            </a:extLst>
          </p:cNvPr>
          <p:cNvSpPr/>
          <p:nvPr/>
        </p:nvSpPr>
        <p:spPr>
          <a:xfrm rot="21298064">
            <a:off x="3429533" y="2823258"/>
            <a:ext cx="126195" cy="264419"/>
          </a:xfrm>
          <a:prstGeom prst="rightBrace">
            <a:avLst>
              <a:gd name="adj1" fmla="val 4435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0B2B8A-3678-CA42-A4CA-38B1040813D7}"/>
              </a:ext>
            </a:extLst>
          </p:cNvPr>
          <p:cNvCxnSpPr>
            <a:cxnSpLocks/>
          </p:cNvCxnSpPr>
          <p:nvPr/>
        </p:nvCxnSpPr>
        <p:spPr>
          <a:xfrm flipV="1">
            <a:off x="3443014" y="2691773"/>
            <a:ext cx="312837" cy="8474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AEF5F3-C125-CB40-8785-A1ACBC3FC889}"/>
              </a:ext>
            </a:extLst>
          </p:cNvPr>
          <p:cNvCxnSpPr>
            <a:cxnSpLocks/>
          </p:cNvCxnSpPr>
          <p:nvPr/>
        </p:nvCxnSpPr>
        <p:spPr>
          <a:xfrm>
            <a:off x="3538730" y="2561534"/>
            <a:ext cx="188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7C6540-049D-8E40-A44A-63D182F0146B}"/>
              </a:ext>
            </a:extLst>
          </p:cNvPr>
          <p:cNvSpPr txBox="1"/>
          <p:nvPr/>
        </p:nvSpPr>
        <p:spPr>
          <a:xfrm>
            <a:off x="3817027" y="2818231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masou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57CD6E-72FE-6141-94F4-60FF71F48A00}"/>
              </a:ext>
            </a:extLst>
          </p:cNvPr>
          <p:cNvCxnSpPr>
            <a:cxnSpLocks/>
          </p:cNvCxnSpPr>
          <p:nvPr/>
        </p:nvCxnSpPr>
        <p:spPr>
          <a:xfrm>
            <a:off x="3567082" y="2955466"/>
            <a:ext cx="2924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B7BC53-0325-064B-8272-EDDE08228209}"/>
              </a:ext>
            </a:extLst>
          </p:cNvPr>
          <p:cNvSpPr txBox="1"/>
          <p:nvPr/>
        </p:nvSpPr>
        <p:spPr>
          <a:xfrm>
            <a:off x="3727498" y="23880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kisutch,</a:t>
            </a:r>
          </a:p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nerka combined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4E5BD-B59C-184E-A797-495BB10CA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68" y="2103437"/>
            <a:ext cx="2045943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B28440-ED9F-634C-A68D-0AAC3AF81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794" y="2176010"/>
            <a:ext cx="654050" cy="14795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69DE4C-4A07-9C47-BF79-6DCD4B576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679" y="3613081"/>
            <a:ext cx="169238" cy="1547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E0A468-1A5A-FF47-BFD4-5CDB31989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6984" y="3767814"/>
            <a:ext cx="177375" cy="1547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D509D98-CB8A-4148-8FF1-BA8BA356BB9C}"/>
              </a:ext>
            </a:extLst>
          </p:cNvPr>
          <p:cNvSpPr txBox="1"/>
          <p:nvPr/>
        </p:nvSpPr>
        <p:spPr>
          <a:xfrm>
            <a:off x="2063136" y="3575031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estimated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748946-4F07-FE49-9516-130261B42265}"/>
              </a:ext>
            </a:extLst>
          </p:cNvPr>
          <p:cNvSpPr txBox="1"/>
          <p:nvPr/>
        </p:nvSpPr>
        <p:spPr>
          <a:xfrm>
            <a:off x="2074925" y="3720590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reported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D0B9D0-1A77-C349-999E-72EFA2408E04}"/>
              </a:ext>
            </a:extLst>
          </p:cNvPr>
          <p:cNvSpPr txBox="1"/>
          <p:nvPr/>
        </p:nvSpPr>
        <p:spPr>
          <a:xfrm rot="16200000">
            <a:off x="261369" y="7853063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All species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2232BE-8529-0F47-A79C-4AF9163599DD}"/>
              </a:ext>
            </a:extLst>
          </p:cNvPr>
          <p:cNvSpPr txBox="1"/>
          <p:nvPr/>
        </p:nvSpPr>
        <p:spPr>
          <a:xfrm>
            <a:off x="3970353" y="5405479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 =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77B137-ACDD-B649-B14A-5D6A56088214}"/>
              </a:ext>
            </a:extLst>
          </p:cNvPr>
          <p:cNvSpPr txBox="1"/>
          <p:nvPr/>
        </p:nvSpPr>
        <p:spPr>
          <a:xfrm>
            <a:off x="6441883" y="5405479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 =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A8B73E-7A37-2A49-8E00-DE1803F5F438}"/>
              </a:ext>
            </a:extLst>
          </p:cNvPr>
          <p:cNvSpPr txBox="1"/>
          <p:nvPr/>
        </p:nvSpPr>
        <p:spPr>
          <a:xfrm>
            <a:off x="8825420" y="5405479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 =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E0C654-0915-1D43-8B57-D4A8EBB66934}"/>
              </a:ext>
            </a:extLst>
          </p:cNvPr>
          <p:cNvSpPr txBox="1"/>
          <p:nvPr/>
        </p:nvSpPr>
        <p:spPr>
          <a:xfrm>
            <a:off x="6023822" y="2177265"/>
            <a:ext cx="13035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(reported) </a:t>
            </a:r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 =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ACE253-921F-D846-8E71-3D9981BBADBC}"/>
              </a:ext>
            </a:extLst>
          </p:cNvPr>
          <p:cNvSpPr txBox="1"/>
          <p:nvPr/>
        </p:nvSpPr>
        <p:spPr>
          <a:xfrm>
            <a:off x="8558522" y="2176010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 =  </a:t>
            </a:r>
          </a:p>
        </p:txBody>
      </p:sp>
    </p:spTree>
    <p:extLst>
      <p:ext uri="{BB962C8B-B14F-4D97-AF65-F5344CB8AC3E}">
        <p14:creationId xmlns:p14="http://schemas.microsoft.com/office/powerpoint/2010/main" val="1801543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13508</TotalTime>
  <Words>1102</Words>
  <Application>Microsoft Macintosh PowerPoint</Application>
  <PresentationFormat>Custom</PresentationFormat>
  <Paragraphs>294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Helvetica</vt:lpstr>
      <vt:lpstr>Helvetica Neue</vt:lpstr>
      <vt:lpstr>Office Theme</vt:lpstr>
      <vt:lpstr>PowerPoint Presentation</vt:lpstr>
      <vt:lpstr>PowerPoint Presentation</vt:lpstr>
      <vt:lpstr>PowerPoint Presentation</vt:lpstr>
      <vt:lpstr>HOW WAS the DATA COLLATED (roadmap)</vt:lpstr>
      <vt:lpstr>Learning from literature synthesis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Krista Kraskura</dc:creator>
  <cp:lastModifiedBy>Krista Kraskura</cp:lastModifiedBy>
  <cp:revision>743</cp:revision>
  <dcterms:created xsi:type="dcterms:W3CDTF">2022-01-29T12:18:37Z</dcterms:created>
  <dcterms:modified xsi:type="dcterms:W3CDTF">2023-05-26T19:50:15Z</dcterms:modified>
</cp:coreProperties>
</file>